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7"/>
  </p:notesMasterIdLst>
  <p:handoutMasterIdLst>
    <p:handoutMasterId r:id="rId28"/>
  </p:handoutMasterIdLst>
  <p:sldIdLst>
    <p:sldId id="285" r:id="rId2"/>
    <p:sldId id="314" r:id="rId3"/>
    <p:sldId id="366" r:id="rId4"/>
    <p:sldId id="365" r:id="rId5"/>
    <p:sldId id="364" r:id="rId6"/>
    <p:sldId id="347" r:id="rId7"/>
    <p:sldId id="367" r:id="rId8"/>
    <p:sldId id="315" r:id="rId9"/>
    <p:sldId id="348" r:id="rId10"/>
    <p:sldId id="349" r:id="rId11"/>
    <p:sldId id="316" r:id="rId12"/>
    <p:sldId id="350" r:id="rId13"/>
    <p:sldId id="352" r:id="rId14"/>
    <p:sldId id="353" r:id="rId15"/>
    <p:sldId id="354" r:id="rId16"/>
    <p:sldId id="355" r:id="rId17"/>
    <p:sldId id="356" r:id="rId18"/>
    <p:sldId id="358" r:id="rId19"/>
    <p:sldId id="357" r:id="rId20"/>
    <p:sldId id="360" r:id="rId21"/>
    <p:sldId id="368" r:id="rId22"/>
    <p:sldId id="369" r:id="rId23"/>
    <p:sldId id="363" r:id="rId24"/>
    <p:sldId id="371" r:id="rId25"/>
    <p:sldId id="342" r:id="rId26"/>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181F"/>
    <a:srgbClr val="000000"/>
    <a:srgbClr val="CC3300"/>
    <a:srgbClr val="E0E4D0"/>
    <a:srgbClr val="CCE7D4"/>
    <a:srgbClr val="7CD10E"/>
    <a:srgbClr val="D4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75" d="100"/>
          <a:sy n="75" d="100"/>
        </p:scale>
        <p:origin x="1008"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8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62FEBFDB-D0C1-46E6-8FA8-8AB24601B23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289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89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FC1865BD-B91C-430C-808A-A7611323FB9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9</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188516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18</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260289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19</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70322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20</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890648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21</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dirty="0"/>
              <a:t>Content Layouts</a:t>
            </a:r>
          </a:p>
        </p:txBody>
      </p:sp>
    </p:spTree>
    <p:extLst>
      <p:ext uri="{BB962C8B-B14F-4D97-AF65-F5344CB8AC3E}">
        <p14:creationId xmlns:p14="http://schemas.microsoft.com/office/powerpoint/2010/main" val="380191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22</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dirty="0"/>
              <a:t>Content Layouts</a:t>
            </a:r>
          </a:p>
        </p:txBody>
      </p:sp>
    </p:spTree>
    <p:extLst>
      <p:ext uri="{BB962C8B-B14F-4D97-AF65-F5344CB8AC3E}">
        <p14:creationId xmlns:p14="http://schemas.microsoft.com/office/powerpoint/2010/main" val="3049084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23</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dirty="0"/>
              <a:t>Content Layouts</a:t>
            </a:r>
          </a:p>
        </p:txBody>
      </p:sp>
    </p:spTree>
    <p:extLst>
      <p:ext uri="{BB962C8B-B14F-4D97-AF65-F5344CB8AC3E}">
        <p14:creationId xmlns:p14="http://schemas.microsoft.com/office/powerpoint/2010/main" val="83939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10</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170353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11</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12</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275868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13</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58193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14</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23499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15</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108554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16</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420222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F0A9-4E5D-4AC1-85D0-8BB083EE9C8F}" type="slidenum">
              <a:rPr lang="en-US" altLang="en-US"/>
              <a:pPr/>
              <a:t>17</a:t>
            </a:fld>
            <a:endParaRPr lang="en-US" altLang="en-US"/>
          </a:p>
        </p:txBody>
      </p:sp>
      <p:sp>
        <p:nvSpPr>
          <p:cNvPr id="290818" name="Rectangle 2"/>
          <p:cNvSpPr>
            <a:spLocks noGrp="1" noRot="1" noChangeAspect="1" noChangeArrowheads="1" noTextEdit="1"/>
          </p:cNvSpPr>
          <p:nvPr>
            <p:ph type="sldImg"/>
          </p:nvPr>
        </p:nvSpPr>
        <p:spPr>
          <a:xfrm>
            <a:off x="1144588" y="685800"/>
            <a:ext cx="4572000" cy="3429000"/>
          </a:xfrm>
          <a:ln/>
        </p:spPr>
      </p:sp>
      <p:sp>
        <p:nvSpPr>
          <p:cNvPr id="290819" name="Rectangle 3"/>
          <p:cNvSpPr>
            <a:spLocks noGrp="1" noChangeArrowheads="1"/>
          </p:cNvSpPr>
          <p:nvPr>
            <p:ph type="body" idx="1"/>
          </p:nvPr>
        </p:nvSpPr>
        <p:spPr/>
        <p:txBody>
          <a:bodyPr/>
          <a:lstStyle/>
          <a:p>
            <a:r>
              <a:rPr lang="en-US" altLang="en-US"/>
              <a:t>Content Layouts</a:t>
            </a:r>
          </a:p>
        </p:txBody>
      </p:sp>
    </p:spTree>
    <p:extLst>
      <p:ext uri="{BB962C8B-B14F-4D97-AF65-F5344CB8AC3E}">
        <p14:creationId xmlns:p14="http://schemas.microsoft.com/office/powerpoint/2010/main" val="142083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E2DBC44-E916-4DC8-8252-C317E94CE31A}" type="slidenum">
              <a:rPr lang="en-US" altLang="en-US" smtClean="0"/>
              <a:pPr/>
              <a:t>‹#›</a:t>
            </a:fld>
            <a:endParaRPr lang="en-US" altLang="en-US"/>
          </a:p>
        </p:txBody>
      </p:sp>
    </p:spTree>
    <p:extLst>
      <p:ext uri="{BB962C8B-B14F-4D97-AF65-F5344CB8AC3E}">
        <p14:creationId xmlns:p14="http://schemas.microsoft.com/office/powerpoint/2010/main" val="339337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CE355C-9960-4EB0-8A2C-2604821FFA82}" type="slidenum">
              <a:rPr lang="en-US" altLang="en-US" smtClean="0"/>
              <a:pPr/>
              <a:t>‹#›</a:t>
            </a:fld>
            <a:endParaRPr lang="en-US" altLang="en-US"/>
          </a:p>
        </p:txBody>
      </p:sp>
    </p:spTree>
    <p:extLst>
      <p:ext uri="{BB962C8B-B14F-4D97-AF65-F5344CB8AC3E}">
        <p14:creationId xmlns:p14="http://schemas.microsoft.com/office/powerpoint/2010/main" val="399584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CE355C-9960-4EB0-8A2C-2604821FFA82}"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283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CE355C-9960-4EB0-8A2C-2604821FFA82}" type="slidenum">
              <a:rPr lang="en-US" altLang="en-US" smtClean="0"/>
              <a:pPr/>
              <a:t>‹#›</a:t>
            </a:fld>
            <a:endParaRPr lang="en-US" altLang="en-US"/>
          </a:p>
        </p:txBody>
      </p:sp>
    </p:spTree>
    <p:extLst>
      <p:ext uri="{BB962C8B-B14F-4D97-AF65-F5344CB8AC3E}">
        <p14:creationId xmlns:p14="http://schemas.microsoft.com/office/powerpoint/2010/main" val="319813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CE355C-9960-4EB0-8A2C-2604821FFA82}"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0390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8CE355C-9960-4EB0-8A2C-2604821FFA82}" type="slidenum">
              <a:rPr lang="en-US" altLang="en-US" smtClean="0"/>
              <a:pPr/>
              <a:t>‹#›</a:t>
            </a:fld>
            <a:endParaRPr lang="en-US" altLang="en-US"/>
          </a:p>
        </p:txBody>
      </p:sp>
    </p:spTree>
    <p:extLst>
      <p:ext uri="{BB962C8B-B14F-4D97-AF65-F5344CB8AC3E}">
        <p14:creationId xmlns:p14="http://schemas.microsoft.com/office/powerpoint/2010/main" val="317521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F5E8823-19A2-48AC-9767-814E9DCFB19A}" type="slidenum">
              <a:rPr lang="en-US" altLang="en-US" smtClean="0"/>
              <a:pPr/>
              <a:t>‹#›</a:t>
            </a:fld>
            <a:endParaRPr lang="en-US" altLang="en-US"/>
          </a:p>
        </p:txBody>
      </p:sp>
    </p:spTree>
    <p:extLst>
      <p:ext uri="{BB962C8B-B14F-4D97-AF65-F5344CB8AC3E}">
        <p14:creationId xmlns:p14="http://schemas.microsoft.com/office/powerpoint/2010/main" val="16926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1020ED-336E-478A-AD21-B53AC2D1726C}" type="slidenum">
              <a:rPr lang="en-US" altLang="en-US" smtClean="0"/>
              <a:pPr/>
              <a:t>‹#›</a:t>
            </a:fld>
            <a:endParaRPr lang="en-US" altLang="en-US"/>
          </a:p>
        </p:txBody>
      </p:sp>
    </p:spTree>
    <p:extLst>
      <p:ext uri="{BB962C8B-B14F-4D97-AF65-F5344CB8AC3E}">
        <p14:creationId xmlns:p14="http://schemas.microsoft.com/office/powerpoint/2010/main" val="8731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313BBA0-A3E3-4826-B834-E531C496A748}" type="slidenum">
              <a:rPr lang="en-US" altLang="en-US" smtClean="0"/>
              <a:pPr/>
              <a:t>‹#›</a:t>
            </a:fld>
            <a:endParaRPr lang="en-US" altLang="en-US"/>
          </a:p>
        </p:txBody>
      </p:sp>
    </p:spTree>
    <p:extLst>
      <p:ext uri="{BB962C8B-B14F-4D97-AF65-F5344CB8AC3E}">
        <p14:creationId xmlns:p14="http://schemas.microsoft.com/office/powerpoint/2010/main" val="28811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CD305F4-4698-4C6A-827E-80078628D9E0}" type="slidenum">
              <a:rPr lang="en-US" altLang="en-US" smtClean="0"/>
              <a:pPr/>
              <a:t>‹#›</a:t>
            </a:fld>
            <a:endParaRPr lang="en-US" altLang="en-US"/>
          </a:p>
        </p:txBody>
      </p:sp>
    </p:spTree>
    <p:extLst>
      <p:ext uri="{BB962C8B-B14F-4D97-AF65-F5344CB8AC3E}">
        <p14:creationId xmlns:p14="http://schemas.microsoft.com/office/powerpoint/2010/main" val="193815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E8AF3DD-7EA5-4740-904E-A68D0B330E36}" type="slidenum">
              <a:rPr lang="en-US" altLang="en-US" smtClean="0"/>
              <a:pPr/>
              <a:t>‹#›</a:t>
            </a:fld>
            <a:endParaRPr lang="en-US" altLang="en-US"/>
          </a:p>
        </p:txBody>
      </p:sp>
    </p:spTree>
    <p:extLst>
      <p:ext uri="{BB962C8B-B14F-4D97-AF65-F5344CB8AC3E}">
        <p14:creationId xmlns:p14="http://schemas.microsoft.com/office/powerpoint/2010/main" val="382845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F59D269-ECB5-4267-AA56-B5E90E814E41}" type="slidenum">
              <a:rPr lang="en-US" altLang="en-US" smtClean="0"/>
              <a:pPr/>
              <a:t>‹#›</a:t>
            </a:fld>
            <a:endParaRPr lang="en-US" altLang="en-US"/>
          </a:p>
        </p:txBody>
      </p:sp>
    </p:spTree>
    <p:extLst>
      <p:ext uri="{BB962C8B-B14F-4D97-AF65-F5344CB8AC3E}">
        <p14:creationId xmlns:p14="http://schemas.microsoft.com/office/powerpoint/2010/main" val="293778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1767C6C-0BAE-4930-9782-97180F9C4F96}" type="slidenum">
              <a:rPr lang="en-US" altLang="en-US" smtClean="0"/>
              <a:pPr/>
              <a:t>‹#›</a:t>
            </a:fld>
            <a:endParaRPr lang="en-US" altLang="en-US"/>
          </a:p>
        </p:txBody>
      </p:sp>
    </p:spTree>
    <p:extLst>
      <p:ext uri="{BB962C8B-B14F-4D97-AF65-F5344CB8AC3E}">
        <p14:creationId xmlns:p14="http://schemas.microsoft.com/office/powerpoint/2010/main" val="142093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5BA53A60-1303-4607-A8D7-BA84ADFA63E8}" type="slidenum">
              <a:rPr lang="en-US" altLang="en-US" smtClean="0"/>
              <a:pPr/>
              <a:t>‹#›</a:t>
            </a:fld>
            <a:endParaRPr lang="en-US" altLang="en-US"/>
          </a:p>
        </p:txBody>
      </p:sp>
    </p:spTree>
    <p:extLst>
      <p:ext uri="{BB962C8B-B14F-4D97-AF65-F5344CB8AC3E}">
        <p14:creationId xmlns:p14="http://schemas.microsoft.com/office/powerpoint/2010/main" val="2752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947CC25-C8D8-4BEF-8FA8-E79C246CF5FF}" type="slidenum">
              <a:rPr lang="en-US" altLang="en-US" smtClean="0"/>
              <a:pPr/>
              <a:t>‹#›</a:t>
            </a:fld>
            <a:endParaRPr lang="en-US" altLang="en-US"/>
          </a:p>
        </p:txBody>
      </p:sp>
    </p:spTree>
    <p:extLst>
      <p:ext uri="{BB962C8B-B14F-4D97-AF65-F5344CB8AC3E}">
        <p14:creationId xmlns:p14="http://schemas.microsoft.com/office/powerpoint/2010/main" val="357440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0789BBF-C7E2-40AC-B714-10A6D0BFE8EE}" type="slidenum">
              <a:rPr lang="en-US" altLang="en-US" smtClean="0"/>
              <a:pPr/>
              <a:t>‹#›</a:t>
            </a:fld>
            <a:endParaRPr lang="en-US" altLang="en-US"/>
          </a:p>
        </p:txBody>
      </p:sp>
    </p:spTree>
    <p:extLst>
      <p:ext uri="{BB962C8B-B14F-4D97-AF65-F5344CB8AC3E}">
        <p14:creationId xmlns:p14="http://schemas.microsoft.com/office/powerpoint/2010/main" val="77635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8CE355C-9960-4EB0-8A2C-2604821FFA82}" type="slidenum">
              <a:rPr lang="en-US" altLang="en-US" smtClean="0"/>
              <a:pPr/>
              <a:t>‹#›</a:t>
            </a:fld>
            <a:endParaRPr lang="en-US" altLang="en-US"/>
          </a:p>
        </p:txBody>
      </p:sp>
    </p:spTree>
    <p:extLst>
      <p:ext uri="{BB962C8B-B14F-4D97-AF65-F5344CB8AC3E}">
        <p14:creationId xmlns:p14="http://schemas.microsoft.com/office/powerpoint/2010/main" val="35149057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GA_11/Package%20-%20cungco/cungco.ex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1409700" y="2085109"/>
            <a:ext cx="6705600" cy="990600"/>
          </a:xfrm>
        </p:spPr>
        <p:txBody>
          <a:bodyPr/>
          <a:lstStyle/>
          <a:p>
            <a:pPr>
              <a:tabLst>
                <a:tab pos="2743200" algn="l"/>
              </a:tabLst>
            </a:pPr>
            <a:r>
              <a:rPr lang="en-US" altLang="en-US" sz="2500" dirty="0">
                <a:solidFill>
                  <a:schemeClr val="accent2"/>
                </a:solidFill>
                <a:effectLst>
                  <a:outerShdw blurRad="38100" dist="38100" dir="2700000" algn="tl">
                    <a:srgbClr val="000000">
                      <a:alpha val="43137"/>
                    </a:srgbClr>
                  </a:outerShdw>
                </a:effectLst>
              </a:rPr>
              <a:t/>
            </a:r>
            <a:br>
              <a:rPr lang="en-US" altLang="en-US" sz="2500" dirty="0">
                <a:solidFill>
                  <a:schemeClr val="accent2"/>
                </a:solidFill>
                <a:effectLst>
                  <a:outerShdw blurRad="38100" dist="38100" dir="2700000" algn="tl">
                    <a:srgbClr val="000000">
                      <a:alpha val="43137"/>
                    </a:srgbClr>
                  </a:outerShdw>
                </a:effectLst>
              </a:rPr>
            </a:br>
            <a:r>
              <a:rPr lang="vi-VN" altLang="en-US" sz="5400" dirty="0" smtClean="0">
                <a:effectLst>
                  <a:outerShdw blurRad="38100" dist="38100" dir="2700000" algn="tl">
                    <a:srgbClr val="000000">
                      <a:alpha val="43137"/>
                    </a:srgbClr>
                  </a:outerShdw>
                </a:effectLst>
              </a:rPr>
              <a:t>TRUY VẤN DỮ LIỆU</a:t>
            </a:r>
            <a:endParaRPr lang="en-US" altLang="en-US" sz="5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 Khái niệm</a:t>
            </a:r>
            <a:endParaRPr lang="en-US" altLang="en-US" dirty="0"/>
          </a:p>
        </p:txBody>
      </p:sp>
      <p:sp>
        <p:nvSpPr>
          <p:cNvPr id="288803" name="Text Box 9"/>
          <p:cNvSpPr txBox="1">
            <a:spLocks noChangeArrowheads="1"/>
          </p:cNvSpPr>
          <p:nvPr/>
        </p:nvSpPr>
        <p:spPr bwMode="gray">
          <a:xfrm>
            <a:off x="838200" y="1063428"/>
            <a:ext cx="586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2. Biểu thức</a:t>
            </a:r>
            <a:endParaRPr lang="en-US" altLang="en-US" sz="3000" b="1" dirty="0">
              <a:solidFill>
                <a:srgbClr val="000000"/>
              </a:solidFill>
              <a:cs typeface="Arial" panose="020B0604020202020204" pitchFamily="34" charset="0"/>
            </a:endParaRPr>
          </a:p>
        </p:txBody>
      </p:sp>
      <p:sp>
        <p:nvSpPr>
          <p:cNvPr id="2" name="TextBox 1"/>
          <p:cNvSpPr txBox="1"/>
          <p:nvPr/>
        </p:nvSpPr>
        <p:spPr>
          <a:xfrm>
            <a:off x="990600" y="1752600"/>
            <a:ext cx="7696200" cy="2308324"/>
          </a:xfrm>
          <a:prstGeom prst="rect">
            <a:avLst/>
          </a:prstGeom>
          <a:noFill/>
        </p:spPr>
        <p:txBody>
          <a:bodyPr wrap="square" rtlCol="0">
            <a:spAutoFit/>
          </a:bodyPr>
          <a:lstStyle/>
          <a:p>
            <a:pPr algn="just"/>
            <a:r>
              <a:rPr lang="vi-VN" altLang="en-US" sz="3600" b="1" dirty="0" smtClean="0">
                <a:latin typeface="Times New Roman" panose="02020603050405020304" pitchFamily="18" charset="0"/>
                <a:cs typeface="Times New Roman" panose="02020603050405020304" pitchFamily="18" charset="0"/>
              </a:rPr>
              <a:t>a) Phép toán</a:t>
            </a:r>
          </a:p>
          <a:p>
            <a:pPr marL="571500" indent="-571500" algn="just">
              <a:buFont typeface="Arial" panose="020B0604020202020204" pitchFamily="34" charset="0"/>
              <a:buChar char="•"/>
            </a:pPr>
            <a:r>
              <a:rPr lang="en-US" sz="3600" dirty="0" smtClean="0">
                <a:latin typeface="Times New Roman" pitchFamily="18" charset="0"/>
                <a:cs typeface="Times New Roman" pitchFamily="18" charset="0"/>
              </a:rPr>
              <a:t>Phép toán số học: + ,  - ,  * , /</a:t>
            </a:r>
            <a:endParaRPr lang="vi-VN" sz="3600" dirty="0" smtClean="0">
              <a:latin typeface="Times New Roman" pitchFamily="18" charset="0"/>
              <a:cs typeface="Times New Roman" pitchFamily="18" charset="0"/>
            </a:endParaRPr>
          </a:p>
          <a:p>
            <a:pPr marL="571500" indent="-571500" algn="just">
              <a:buFont typeface="Arial" panose="020B0604020202020204" pitchFamily="34" charset="0"/>
              <a:buChar char="•"/>
            </a:pPr>
            <a:r>
              <a:rPr lang="en-US" sz="3600" dirty="0" smtClean="0">
                <a:latin typeface="Times New Roman" pitchFamily="18" charset="0"/>
                <a:cs typeface="Times New Roman" pitchFamily="18" charset="0"/>
              </a:rPr>
              <a:t>Phép so sánh: &lt; , &lt;= ,  &gt; , &gt;= , = , &lt; &gt; </a:t>
            </a:r>
          </a:p>
          <a:p>
            <a:pPr marL="571500" indent="-571500" algn="just">
              <a:buFont typeface="Arial" panose="020B0604020202020204" pitchFamily="34" charset="0"/>
              <a:buChar char="•"/>
            </a:pPr>
            <a:r>
              <a:rPr lang="en-US" sz="3600" dirty="0" smtClean="0">
                <a:latin typeface="Times New Roman" pitchFamily="18" charset="0"/>
                <a:cs typeface="Times New Roman" pitchFamily="18" charset="0"/>
              </a:rPr>
              <a:t>Phép toán logic: AND,  OR,   NOT</a:t>
            </a:r>
            <a:endParaRPr lang="en-US" sz="3600" dirty="0"/>
          </a:p>
        </p:txBody>
      </p:sp>
    </p:spTree>
    <p:extLst>
      <p:ext uri="{BB962C8B-B14F-4D97-AF65-F5344CB8AC3E}">
        <p14:creationId xmlns:p14="http://schemas.microsoft.com/office/powerpoint/2010/main" val="1829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 Khái niệm</a:t>
            </a:r>
            <a:endParaRPr lang="en-US" altLang="en-US" dirty="0"/>
          </a:p>
        </p:txBody>
      </p:sp>
      <p:sp>
        <p:nvSpPr>
          <p:cNvPr id="288803" name="Text Box 9"/>
          <p:cNvSpPr txBox="1">
            <a:spLocks noChangeArrowheads="1"/>
          </p:cNvSpPr>
          <p:nvPr/>
        </p:nvSpPr>
        <p:spPr bwMode="gray">
          <a:xfrm>
            <a:off x="838200" y="1063428"/>
            <a:ext cx="586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2. Biểu thức</a:t>
            </a:r>
            <a:endParaRPr lang="en-US" altLang="en-US" sz="3000" b="1" dirty="0">
              <a:solidFill>
                <a:srgbClr val="000000"/>
              </a:solidFill>
              <a:cs typeface="Arial" panose="020B0604020202020204" pitchFamily="34" charset="0"/>
            </a:endParaRPr>
          </a:p>
        </p:txBody>
      </p:sp>
      <p:sp>
        <p:nvSpPr>
          <p:cNvPr id="2" name="TextBox 1"/>
          <p:cNvSpPr txBox="1"/>
          <p:nvPr/>
        </p:nvSpPr>
        <p:spPr>
          <a:xfrm>
            <a:off x="990600" y="1752600"/>
            <a:ext cx="7924800" cy="3970318"/>
          </a:xfrm>
          <a:prstGeom prst="rect">
            <a:avLst/>
          </a:prstGeom>
          <a:noFill/>
        </p:spPr>
        <p:txBody>
          <a:bodyPr wrap="square" rtlCol="0">
            <a:spAutoFit/>
          </a:bodyPr>
          <a:lstStyle/>
          <a:p>
            <a:pPr algn="just"/>
            <a:r>
              <a:rPr lang="vi-VN" altLang="en-US" sz="3600" b="1" dirty="0" smtClean="0">
                <a:latin typeface="Times New Roman" panose="02020603050405020304" pitchFamily="18" charset="0"/>
                <a:cs typeface="Times New Roman" panose="02020603050405020304" pitchFamily="18" charset="0"/>
              </a:rPr>
              <a:t>b) Toán hạng</a:t>
            </a:r>
          </a:p>
          <a:p>
            <a:pPr marL="571500" indent="-571500" algn="l">
              <a:buFont typeface="Arial" panose="020B0604020202020204" pitchFamily="34" charset="0"/>
              <a:buChar char="•"/>
            </a:pPr>
            <a:r>
              <a:rPr lang="en-US" sz="3600" dirty="0" smtClean="0">
                <a:solidFill>
                  <a:srgbClr val="FF0000"/>
                </a:solidFill>
                <a:latin typeface="Times New Roman" pitchFamily="18" charset="0"/>
                <a:cs typeface="Times New Roman" pitchFamily="18" charset="0"/>
              </a:rPr>
              <a:t>Tên trường</a:t>
            </a:r>
            <a:r>
              <a:rPr lang="vi-VN" sz="3600" dirty="0" smtClean="0">
                <a:solidFill>
                  <a:srgbClr val="FF0000"/>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được ghi trong dấu ngoặc vuông. </a:t>
            </a:r>
            <a:r>
              <a:rPr lang="en-US" sz="3600" i="1" u="sng" dirty="0" smtClean="0">
                <a:latin typeface="Times New Roman" pitchFamily="18" charset="0"/>
                <a:cs typeface="Times New Roman" pitchFamily="18" charset="0"/>
              </a:rPr>
              <a:t>Ví dụ:</a:t>
            </a:r>
            <a:r>
              <a:rPr lang="vi-VN" sz="3600" i="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Hoten</a:t>
            </a:r>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Gioitinh</a:t>
            </a:r>
            <a:r>
              <a:rPr lang="en-US" sz="3600" dirty="0" smtClean="0">
                <a:latin typeface="Times New Roman" pitchFamily="18" charset="0"/>
                <a:cs typeface="Times New Roman" pitchFamily="18" charset="0"/>
              </a:rPr>
              <a:t>]</a:t>
            </a:r>
            <a:endParaRPr lang="vi-VN" sz="3600" dirty="0" smtClean="0">
              <a:latin typeface="Times New Roman" pitchFamily="18" charset="0"/>
              <a:cs typeface="Times New Roman" pitchFamily="18" charset="0"/>
            </a:endParaRPr>
          </a:p>
          <a:p>
            <a:pPr marL="571500" indent="-571500" algn="just">
              <a:buFont typeface="Arial" panose="020B0604020202020204" pitchFamily="34" charset="0"/>
              <a:buChar char="•"/>
            </a:pPr>
            <a:r>
              <a:rPr lang="en-US" sz="3600" dirty="0">
                <a:solidFill>
                  <a:srgbClr val="FF0000"/>
                </a:solidFill>
                <a:latin typeface="Times New Roman" pitchFamily="18" charset="0"/>
                <a:cs typeface="Times New Roman" pitchFamily="18" charset="0"/>
              </a:rPr>
              <a:t>Hằng </a:t>
            </a:r>
            <a:r>
              <a:rPr lang="en-US" sz="3600" dirty="0" smtClean="0">
                <a:solidFill>
                  <a:srgbClr val="FF0000"/>
                </a:solidFill>
                <a:latin typeface="Times New Roman" pitchFamily="18" charset="0"/>
                <a:cs typeface="Times New Roman" pitchFamily="18" charset="0"/>
              </a:rPr>
              <a:t>số</a:t>
            </a:r>
            <a:r>
              <a:rPr lang="vi-VN" sz="3600" dirty="0">
                <a:solidFill>
                  <a:srgbClr val="FF0000"/>
                </a:solidFill>
                <a:latin typeface="Times New Roman" pitchFamily="18" charset="0"/>
                <a:cs typeface="Times New Roman" pitchFamily="18" charset="0"/>
              </a:rPr>
              <a:t>.</a:t>
            </a:r>
            <a:r>
              <a:rPr lang="en-US" sz="3600" dirty="0" smtClean="0">
                <a:solidFill>
                  <a:srgbClr val="FF0000"/>
                </a:solidFill>
                <a:latin typeface="Times New Roman" pitchFamily="18" charset="0"/>
                <a:cs typeface="Times New Roman" pitchFamily="18" charset="0"/>
              </a:rPr>
              <a:t>  </a:t>
            </a:r>
            <a:r>
              <a:rPr lang="en-US" sz="3600" u="sng" dirty="0">
                <a:latin typeface="Times New Roman" pitchFamily="18" charset="0"/>
                <a:cs typeface="Times New Roman" pitchFamily="18" charset="0"/>
              </a:rPr>
              <a:t>Ví dụ:</a:t>
            </a:r>
            <a:r>
              <a:rPr lang="en-US" sz="3600" dirty="0">
                <a:latin typeface="Times New Roman" pitchFamily="18" charset="0"/>
                <a:cs typeface="Times New Roman" pitchFamily="18" charset="0"/>
              </a:rPr>
              <a:t>  0.1 ; 152</a:t>
            </a:r>
          </a:p>
          <a:p>
            <a:pPr marL="571500" indent="-571500" algn="just">
              <a:buFont typeface="Arial" panose="020B0604020202020204" pitchFamily="34" charset="0"/>
              <a:buChar char="•"/>
            </a:pPr>
            <a:r>
              <a:rPr lang="en-US" sz="3600" dirty="0">
                <a:solidFill>
                  <a:srgbClr val="FF0000"/>
                </a:solidFill>
                <a:latin typeface="Times New Roman" pitchFamily="18" charset="0"/>
                <a:cs typeface="Times New Roman" pitchFamily="18" charset="0"/>
              </a:rPr>
              <a:t>Hằng văn </a:t>
            </a:r>
            <a:r>
              <a:rPr lang="en-US" sz="3600" dirty="0" smtClean="0">
                <a:solidFill>
                  <a:srgbClr val="FF0000"/>
                </a:solidFill>
                <a:latin typeface="Times New Roman" pitchFamily="18" charset="0"/>
                <a:cs typeface="Times New Roman" pitchFamily="18" charset="0"/>
              </a:rPr>
              <a:t>bản</a:t>
            </a:r>
            <a:r>
              <a:rPr lang="vi-VN" sz="3600" dirty="0">
                <a:solidFill>
                  <a:srgbClr val="FF0000"/>
                </a:solidFill>
                <a:latin typeface="Times New Roman" pitchFamily="18" charset="0"/>
                <a:cs typeface="Times New Roman" pitchFamily="18" charset="0"/>
              </a:rPr>
              <a:t>.</a:t>
            </a:r>
            <a:r>
              <a:rPr lang="en-US" sz="3600" dirty="0" smtClean="0">
                <a:solidFill>
                  <a:srgbClr val="FF0000"/>
                </a:solidFill>
                <a:latin typeface="Times New Roman" pitchFamily="18" charset="0"/>
                <a:cs typeface="Times New Roman" pitchFamily="18" charset="0"/>
              </a:rPr>
              <a:t> </a:t>
            </a:r>
            <a:r>
              <a:rPr lang="en-US" sz="3600" u="sng" dirty="0">
                <a:latin typeface="Times New Roman" pitchFamily="18" charset="0"/>
                <a:cs typeface="Times New Roman" pitchFamily="18" charset="0"/>
              </a:rPr>
              <a:t>Ví dụ:</a:t>
            </a:r>
            <a:r>
              <a:rPr lang="en-US" sz="3600" dirty="0">
                <a:latin typeface="Times New Roman" pitchFamily="18" charset="0"/>
                <a:cs typeface="Times New Roman" pitchFamily="18" charset="0"/>
              </a:rPr>
              <a:t> “Nữ”; “</a:t>
            </a:r>
            <a:r>
              <a:rPr lang="en-US" sz="3600" dirty="0" smtClean="0">
                <a:latin typeface="Times New Roman" pitchFamily="18" charset="0"/>
                <a:cs typeface="Times New Roman" pitchFamily="18" charset="0"/>
              </a:rPr>
              <a:t>Nam”</a:t>
            </a:r>
            <a:endParaRPr lang="vi-VN" sz="3600" dirty="0">
              <a:latin typeface="Times New Roman" pitchFamily="18" charset="0"/>
              <a:cs typeface="Times New Roman" pitchFamily="18" charset="0"/>
            </a:endParaRPr>
          </a:p>
          <a:p>
            <a:pPr marL="571500" indent="-571500" algn="just">
              <a:buFont typeface="Arial" panose="020B0604020202020204" pitchFamily="34" charset="0"/>
              <a:buChar char="•"/>
            </a:pPr>
            <a:r>
              <a:rPr lang="vi-VN" sz="3600" dirty="0">
                <a:solidFill>
                  <a:srgbClr val="FF0000"/>
                </a:solidFill>
                <a:latin typeface="Times New Roman" pitchFamily="18" charset="0"/>
                <a:cs typeface="Times New Roman" pitchFamily="18" charset="0"/>
              </a:rPr>
              <a:t>Các h</a:t>
            </a:r>
            <a:r>
              <a:rPr lang="en-US" sz="3600" dirty="0" err="1" smtClean="0">
                <a:solidFill>
                  <a:srgbClr val="FF0000"/>
                </a:solidFill>
                <a:latin typeface="Times New Roman" pitchFamily="18" charset="0"/>
                <a:cs typeface="Times New Roman" pitchFamily="18" charset="0"/>
              </a:rPr>
              <a:t>àm</a:t>
            </a:r>
            <a:r>
              <a:rPr lang="en-US" sz="3600" dirty="0" smtClean="0">
                <a:solidFill>
                  <a:srgbClr val="FF0000"/>
                </a:solidFill>
                <a:latin typeface="Times New Roman" pitchFamily="18" charset="0"/>
                <a:cs typeface="Times New Roman" pitchFamily="18" charset="0"/>
              </a:rPr>
              <a:t> thường dùng</a:t>
            </a:r>
            <a:r>
              <a:rPr lang="en-US" sz="3600" i="1" dirty="0" smtClean="0">
                <a:solidFill>
                  <a:srgbClr val="FF0000"/>
                </a:solidFill>
                <a:latin typeface="Times New Roman" pitchFamily="18" charset="0"/>
                <a:cs typeface="Times New Roman" pitchFamily="18" charset="0"/>
              </a:rPr>
              <a:t>:</a:t>
            </a:r>
            <a:r>
              <a:rPr lang="en-US" sz="3600" dirty="0" smtClean="0">
                <a:solidFill>
                  <a:srgbClr val="FF0000"/>
                </a:solidFill>
                <a:latin typeface="Times New Roman" pitchFamily="18" charset="0"/>
                <a:cs typeface="Times New Roman" pitchFamily="18" charset="0"/>
              </a:rPr>
              <a:t> </a:t>
            </a:r>
            <a:r>
              <a:rPr lang="en-US" sz="3600" dirty="0">
                <a:latin typeface="Times New Roman" pitchFamily="18" charset="0"/>
                <a:cs typeface="Times New Roman" pitchFamily="18" charset="0"/>
              </a:rPr>
              <a:t>Sum, </a:t>
            </a:r>
            <a:r>
              <a:rPr lang="en-US" sz="3600" dirty="0" err="1">
                <a:latin typeface="Times New Roman" pitchFamily="18" charset="0"/>
                <a:cs typeface="Times New Roman" pitchFamily="18" charset="0"/>
              </a:rPr>
              <a:t>Avg</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M</a:t>
            </a:r>
            <a:r>
              <a:rPr lang="en-US" sz="3600" dirty="0" smtClean="0">
                <a:latin typeface="Times New Roman" pitchFamily="18" charset="0"/>
                <a:cs typeface="Times New Roman" pitchFamily="18" charset="0"/>
              </a:rPr>
              <a:t>ax</a:t>
            </a:r>
            <a:r>
              <a:rPr lang="vi-VN" sz="3600" dirty="0" smtClean="0">
                <a:latin typeface="Times New Roman" pitchFamily="18" charset="0"/>
                <a:cs typeface="Times New Roman" pitchFamily="18" charset="0"/>
              </a:rPr>
              <a:t>, Min,Count,...</a:t>
            </a:r>
            <a:endParaRPr lang="en-US" sz="3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 Khái niệm</a:t>
            </a:r>
            <a:endParaRPr lang="en-US" altLang="en-US" dirty="0"/>
          </a:p>
        </p:txBody>
      </p:sp>
      <p:sp>
        <p:nvSpPr>
          <p:cNvPr id="288803" name="Text Box 9"/>
          <p:cNvSpPr txBox="1">
            <a:spLocks noChangeArrowheads="1"/>
          </p:cNvSpPr>
          <p:nvPr/>
        </p:nvSpPr>
        <p:spPr bwMode="gray">
          <a:xfrm>
            <a:off x="838200" y="1063428"/>
            <a:ext cx="586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2. Biểu thức</a:t>
            </a:r>
            <a:endParaRPr lang="en-US" altLang="en-US" sz="3000" b="1" dirty="0">
              <a:solidFill>
                <a:srgbClr val="000000"/>
              </a:solidFill>
              <a:cs typeface="Arial" panose="020B0604020202020204" pitchFamily="34" charset="0"/>
            </a:endParaRPr>
          </a:p>
        </p:txBody>
      </p:sp>
      <p:sp>
        <p:nvSpPr>
          <p:cNvPr id="2" name="TextBox 1"/>
          <p:cNvSpPr txBox="1"/>
          <p:nvPr/>
        </p:nvSpPr>
        <p:spPr>
          <a:xfrm>
            <a:off x="838200" y="1600200"/>
            <a:ext cx="8077200" cy="4524315"/>
          </a:xfrm>
          <a:prstGeom prst="rect">
            <a:avLst/>
          </a:prstGeom>
          <a:noFill/>
        </p:spPr>
        <p:txBody>
          <a:bodyPr wrap="square" rtlCol="0">
            <a:spAutoFit/>
          </a:bodyPr>
          <a:lstStyle/>
          <a:p>
            <a:pPr algn="just"/>
            <a:r>
              <a:rPr lang="vi-VN" altLang="en-US" sz="3600" b="1" dirty="0" smtClean="0">
                <a:latin typeface="Times New Roman" panose="02020603050405020304" pitchFamily="18" charset="0"/>
                <a:cs typeface="Times New Roman" panose="02020603050405020304" pitchFamily="18" charset="0"/>
              </a:rPr>
              <a:t>c) Các loại biểu thức</a:t>
            </a:r>
          </a:p>
          <a:p>
            <a:pPr algn="l"/>
            <a:r>
              <a:rPr lang="vi-VN" sz="3600" dirty="0" smtClean="0">
                <a:solidFill>
                  <a:srgbClr val="FF0000"/>
                </a:solidFill>
                <a:latin typeface="Times New Roman" pitchFamily="18" charset="0"/>
                <a:cs typeface="Times New Roman" pitchFamily="18" charset="0"/>
              </a:rPr>
              <a:t>Biểu thức số học</a:t>
            </a:r>
            <a:r>
              <a:rPr lang="en-US" sz="3600" dirty="0" smtClean="0">
                <a:solidFill>
                  <a:srgbClr val="FF0000"/>
                </a:solidFill>
                <a:latin typeface="Times New Roman" pitchFamily="18" charset="0"/>
                <a:cs typeface="Times New Roman" pitchFamily="18" charset="0"/>
              </a:rPr>
              <a:t>.</a:t>
            </a:r>
            <a:endParaRPr lang="vi-VN" sz="3600" dirty="0" smtClean="0">
              <a:solidFill>
                <a:srgbClr val="FF0000"/>
              </a:solidFill>
              <a:latin typeface="Times New Roman" pitchFamily="18" charset="0"/>
              <a:cs typeface="Times New Roman" pitchFamily="18" charset="0"/>
            </a:endParaRPr>
          </a:p>
          <a:p>
            <a:pPr algn="l"/>
            <a:r>
              <a:rPr lang="en-US" sz="3600" i="1" u="sng" dirty="0" smtClean="0">
                <a:latin typeface="Times New Roman" pitchFamily="18" charset="0"/>
                <a:cs typeface="Times New Roman" pitchFamily="18" charset="0"/>
              </a:rPr>
              <a:t>Ví dụ:</a:t>
            </a:r>
            <a:r>
              <a:rPr lang="vi-VN" sz="3600" i="1"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Thanh_tien:[Soluong]*[Dongia]</a:t>
            </a:r>
          </a:p>
          <a:p>
            <a:pPr algn="just"/>
            <a:r>
              <a:rPr lang="vi-VN" sz="3600" dirty="0" smtClean="0">
                <a:solidFill>
                  <a:srgbClr val="FF0000"/>
                </a:solidFill>
                <a:latin typeface="Times New Roman" pitchFamily="18" charset="0"/>
                <a:cs typeface="Times New Roman" pitchFamily="18" charset="0"/>
              </a:rPr>
              <a:t>Biểu thức Logic.</a:t>
            </a:r>
            <a:r>
              <a:rPr lang="en-US" sz="3600" dirty="0" smtClean="0">
                <a:solidFill>
                  <a:srgbClr val="FF0000"/>
                </a:solidFill>
                <a:latin typeface="Times New Roman" pitchFamily="18" charset="0"/>
                <a:cs typeface="Times New Roman" pitchFamily="18" charset="0"/>
              </a:rPr>
              <a:t> </a:t>
            </a:r>
            <a:endParaRPr lang="vi-VN" sz="3600" dirty="0" smtClean="0">
              <a:solidFill>
                <a:srgbClr val="FF0000"/>
              </a:solidFill>
              <a:latin typeface="Times New Roman" pitchFamily="18" charset="0"/>
              <a:cs typeface="Times New Roman" pitchFamily="18" charset="0"/>
            </a:endParaRPr>
          </a:p>
          <a:p>
            <a:pPr algn="just"/>
            <a:r>
              <a:rPr lang="en-US" sz="3600" u="sng" dirty="0" smtClean="0">
                <a:latin typeface="Times New Roman" pitchFamily="18" charset="0"/>
                <a:cs typeface="Times New Roman" pitchFamily="18" charset="0"/>
              </a:rPr>
              <a:t>Ví </a:t>
            </a:r>
            <a:r>
              <a:rPr lang="en-US" sz="3600" u="sng" dirty="0">
                <a:latin typeface="Times New Roman" pitchFamily="18" charset="0"/>
                <a:cs typeface="Times New Roman" pitchFamily="18" charset="0"/>
              </a:rPr>
              <a:t>dụ:</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Gioitinh</a:t>
            </a:r>
            <a:r>
              <a:rPr lang="en-US" sz="3600" dirty="0" smtClean="0">
                <a:latin typeface="Times New Roman" pitchFamily="18" charset="0"/>
                <a:cs typeface="Times New Roman" pitchFamily="18" charset="0"/>
              </a:rPr>
              <a:t>]=“Nam” and [</a:t>
            </a:r>
            <a:r>
              <a:rPr lang="en-US" sz="3600" dirty="0" err="1" smtClean="0">
                <a:latin typeface="Times New Roman" pitchFamily="18" charset="0"/>
                <a:cs typeface="Times New Roman" pitchFamily="18" charset="0"/>
              </a:rPr>
              <a:t>Dtoan</a:t>
            </a:r>
            <a:r>
              <a:rPr lang="en-US" sz="3600" smtClean="0">
                <a:latin typeface="Times New Roman" pitchFamily="18" charset="0"/>
                <a:cs typeface="Times New Roman" pitchFamily="18" charset="0"/>
              </a:rPr>
              <a:t>]&gt;=5</a:t>
            </a:r>
            <a:endParaRPr lang="vi-VN" sz="3600" dirty="0" smtClean="0">
              <a:latin typeface="Times New Roman" pitchFamily="18" charset="0"/>
              <a:cs typeface="Times New Roman" pitchFamily="18" charset="0"/>
            </a:endParaRPr>
          </a:p>
          <a:p>
            <a:pPr algn="just"/>
            <a:r>
              <a:rPr lang="en-US" altLang="en-US" sz="3600" dirty="0" smtClean="0">
                <a:solidFill>
                  <a:srgbClr val="FF0000"/>
                </a:solidFill>
                <a:latin typeface="Times New Roman" panose="02020603050405020304" pitchFamily="18" charset="0"/>
                <a:cs typeface="Times New Roman" panose="02020603050405020304" pitchFamily="18" charset="0"/>
              </a:rPr>
              <a:t>Biểu thức nối chuỗi</a:t>
            </a:r>
            <a:r>
              <a:rPr lang="vi-VN" altLang="en-US" sz="3600" dirty="0" smtClean="0">
                <a:solidFill>
                  <a:srgbClr val="FF0000"/>
                </a:solidFill>
                <a:latin typeface="Times New Roman" panose="02020603050405020304" pitchFamily="18" charset="0"/>
                <a:cs typeface="Times New Roman" panose="02020603050405020304" pitchFamily="18" charset="0"/>
              </a:rPr>
              <a:t>.</a:t>
            </a:r>
          </a:p>
          <a:p>
            <a:pPr algn="just"/>
            <a:r>
              <a:rPr lang="vi-VN" altLang="en-US" sz="3600" u="sng" dirty="0" smtClean="0">
                <a:latin typeface="Times New Roman" panose="02020603050405020304" pitchFamily="18" charset="0"/>
                <a:cs typeface="Times New Roman" panose="02020603050405020304" pitchFamily="18" charset="0"/>
              </a:rPr>
              <a:t>Ví dụ:</a:t>
            </a:r>
            <a:r>
              <a:rPr lang="vi-VN" altLang="en-US" sz="3600" dirty="0" smtClean="0">
                <a:latin typeface="Times New Roman" panose="02020603050405020304" pitchFamily="18" charset="0"/>
                <a:cs typeface="Times New Roman" panose="02020603050405020304" pitchFamily="18" charset="0"/>
              </a:rPr>
              <a:t> </a:t>
            </a:r>
            <a:r>
              <a:rPr lang="vi-VN" sz="3600" dirty="0" smtClean="0">
                <a:latin typeface="Times New Roman" pitchFamily="18" charset="0"/>
                <a:cs typeface="Times New Roman" pitchFamily="18" charset="0"/>
              </a:rPr>
              <a:t>Họ và tên</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Hodem</a:t>
            </a:r>
            <a:r>
              <a:rPr lang="en-US" sz="3600" dirty="0">
                <a:latin typeface="Times New Roman" pitchFamily="18" charset="0"/>
                <a:cs typeface="Times New Roman" pitchFamily="18" charset="0"/>
              </a:rPr>
              <a:t>] &amp; “ “ &amp; [</a:t>
            </a:r>
            <a:r>
              <a:rPr lang="en-US" sz="3600" dirty="0" smtClean="0">
                <a:latin typeface="Times New Roman" pitchFamily="18" charset="0"/>
                <a:cs typeface="Times New Roman" pitchFamily="18" charset="0"/>
              </a:rPr>
              <a:t>T</a:t>
            </a:r>
            <a:r>
              <a:rPr lang="vi-VN" sz="3600" dirty="0"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gn="just"/>
            <a:endParaRPr lang="en-US" altLang="en-US" sz="3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 Cách tạo mẫu hỏi</a:t>
            </a:r>
            <a:endParaRPr lang="en-US" altLang="en-US" dirty="0"/>
          </a:p>
        </p:txBody>
      </p:sp>
      <p:sp>
        <p:nvSpPr>
          <p:cNvPr id="288803" name="Text Box 9"/>
          <p:cNvSpPr txBox="1">
            <a:spLocks noChangeArrowheads="1"/>
          </p:cNvSpPr>
          <p:nvPr/>
        </p:nvSpPr>
        <p:spPr bwMode="gray">
          <a:xfrm>
            <a:off x="838200" y="1063428"/>
            <a:ext cx="7086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dirty="0" smtClean="0">
                <a:solidFill>
                  <a:srgbClr val="000000"/>
                </a:solidFill>
                <a:cs typeface="Arial" panose="020B0604020202020204" pitchFamily="34" charset="0"/>
              </a:rPr>
              <a:t>Tạo mẫu hỏi bằng cách tự thiết kế</a:t>
            </a:r>
            <a:endParaRPr lang="en-US" altLang="en-US" sz="3000" dirty="0">
              <a:solidFill>
                <a:srgbClr val="000000"/>
              </a:solidFill>
              <a:cs typeface="Arial" panose="020B0604020202020204" pitchFamily="34" charset="0"/>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l="2" r="57613" b="51042"/>
          <a:stretch>
            <a:fillRect/>
          </a:stretch>
        </p:blipFill>
        <p:spPr bwMode="auto">
          <a:xfrm>
            <a:off x="1752600" y="19812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6"/>
          <p:cNvSpPr txBox="1">
            <a:spLocks noChangeArrowheads="1"/>
          </p:cNvSpPr>
          <p:nvPr/>
        </p:nvSpPr>
        <p:spPr bwMode="auto">
          <a:xfrm>
            <a:off x="0" y="2362200"/>
            <a:ext cx="1752600" cy="830263"/>
          </a:xfrm>
          <a:prstGeom prst="rect">
            <a:avLst/>
          </a:prstGeom>
          <a:noFill/>
          <a:ln w="9525">
            <a:noFill/>
            <a:miter lim="800000"/>
            <a:headEnd/>
            <a:tailEnd/>
          </a:ln>
          <a:effectLst/>
        </p:spPr>
        <p:txBody>
          <a:bodyPr>
            <a:spAutoFit/>
          </a:bodyPr>
          <a:lstStyle/>
          <a:p>
            <a:pPr eaLnBrk="1" hangingPunct="1">
              <a:spcBef>
                <a:spcPct val="50000"/>
              </a:spcBef>
              <a:defRPr/>
            </a:pPr>
            <a:r>
              <a:rPr lang="en-US" sz="2400" b="1" u="sng" dirty="0">
                <a:latin typeface="Arial" charset="0"/>
                <a:cs typeface="Arial" charset="0"/>
              </a:rPr>
              <a:t>B1</a:t>
            </a:r>
            <a:r>
              <a:rPr lang="en-US" sz="2400" b="1" dirty="0">
                <a:latin typeface="Arial" charset="0"/>
                <a:cs typeface="Arial" charset="0"/>
              </a:rPr>
              <a:t>: </a:t>
            </a:r>
            <a:r>
              <a:rPr lang="en-US" sz="2400" dirty="0">
                <a:latin typeface="Arial" charset="0"/>
                <a:cs typeface="Arial" charset="0"/>
              </a:rPr>
              <a:t>Chọn </a:t>
            </a:r>
            <a:r>
              <a:rPr lang="vi-VN" sz="2400" dirty="0" smtClean="0">
                <a:latin typeface="Arial" charset="0"/>
                <a:cs typeface="Arial" charset="0"/>
              </a:rPr>
              <a:t>tab</a:t>
            </a:r>
            <a:r>
              <a:rPr lang="en-US" sz="2400" dirty="0" smtClean="0">
                <a:latin typeface="Arial" charset="0"/>
                <a:cs typeface="Arial" charset="0"/>
              </a:rPr>
              <a:t> </a:t>
            </a:r>
            <a:r>
              <a:rPr lang="en-US" sz="2400" dirty="0">
                <a:latin typeface="Arial" charset="0"/>
                <a:cs typeface="Arial" charset="0"/>
              </a:rPr>
              <a:t>Create</a:t>
            </a:r>
          </a:p>
        </p:txBody>
      </p:sp>
      <p:sp>
        <p:nvSpPr>
          <p:cNvPr id="7" name="Line 43"/>
          <p:cNvSpPr>
            <a:spLocks noChangeShapeType="1"/>
          </p:cNvSpPr>
          <p:nvPr/>
        </p:nvSpPr>
        <p:spPr bwMode="auto">
          <a:xfrm flipV="1">
            <a:off x="1752600" y="2362198"/>
            <a:ext cx="1828800" cy="32202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28"/>
          <p:cNvSpPr txBox="1">
            <a:spLocks noChangeArrowheads="1"/>
          </p:cNvSpPr>
          <p:nvPr/>
        </p:nvSpPr>
        <p:spPr bwMode="auto">
          <a:xfrm>
            <a:off x="152400" y="5697774"/>
            <a:ext cx="2362200" cy="830997"/>
          </a:xfrm>
          <a:prstGeom prst="rect">
            <a:avLst/>
          </a:prstGeom>
          <a:noFill/>
          <a:ln w="9525">
            <a:noFill/>
            <a:miter lim="800000"/>
            <a:headEnd/>
            <a:tailEnd/>
          </a:ln>
          <a:effectLst/>
        </p:spPr>
        <p:txBody>
          <a:bodyPr wrap="square">
            <a:spAutoFit/>
          </a:bodyPr>
          <a:lstStyle/>
          <a:p>
            <a:pPr eaLnBrk="1" hangingPunct="1">
              <a:spcBef>
                <a:spcPct val="50000"/>
              </a:spcBef>
              <a:defRPr/>
            </a:pPr>
            <a:r>
              <a:rPr lang="en-US" sz="2400" b="1" u="sng" dirty="0">
                <a:latin typeface="Arial" charset="0"/>
                <a:cs typeface="Arial" charset="0"/>
              </a:rPr>
              <a:t>B2</a:t>
            </a:r>
            <a:r>
              <a:rPr lang="en-US" sz="2400" b="1" dirty="0">
                <a:latin typeface="Arial" charset="0"/>
                <a:cs typeface="Arial" charset="0"/>
              </a:rPr>
              <a:t>: </a:t>
            </a:r>
            <a:r>
              <a:rPr lang="en-US" sz="2400" dirty="0">
                <a:latin typeface="Arial" charset="0"/>
                <a:cs typeface="Arial" charset="0"/>
              </a:rPr>
              <a:t>Chọn lệnh  Query Design</a:t>
            </a:r>
          </a:p>
        </p:txBody>
      </p:sp>
      <p:sp>
        <p:nvSpPr>
          <p:cNvPr id="9" name="Line 43"/>
          <p:cNvSpPr>
            <a:spLocks noChangeShapeType="1"/>
          </p:cNvSpPr>
          <p:nvPr/>
        </p:nvSpPr>
        <p:spPr bwMode="auto">
          <a:xfrm flipV="1">
            <a:off x="1905000" y="3213244"/>
            <a:ext cx="2209800" cy="248452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4"/>
          <a:stretch>
            <a:fillRect/>
          </a:stretch>
        </p:blipFill>
        <p:spPr>
          <a:xfrm>
            <a:off x="6539345" y="1987115"/>
            <a:ext cx="2456397" cy="3575485"/>
          </a:xfrm>
          <a:prstGeom prst="rect">
            <a:avLst/>
          </a:prstGeom>
        </p:spPr>
      </p:pic>
      <p:grpSp>
        <p:nvGrpSpPr>
          <p:cNvPr id="2" name="Group 1"/>
          <p:cNvGrpSpPr/>
          <p:nvPr/>
        </p:nvGrpSpPr>
        <p:grpSpPr>
          <a:xfrm>
            <a:off x="5943600" y="2895600"/>
            <a:ext cx="2133599" cy="2802173"/>
            <a:chOff x="5943600" y="2895600"/>
            <a:chExt cx="2133599" cy="2802173"/>
          </a:xfrm>
        </p:grpSpPr>
        <p:sp>
          <p:nvSpPr>
            <p:cNvPr id="11" name="Line 43"/>
            <p:cNvSpPr>
              <a:spLocks noChangeShapeType="1"/>
            </p:cNvSpPr>
            <p:nvPr/>
          </p:nvSpPr>
          <p:spPr bwMode="auto">
            <a:xfrm flipH="1" flipV="1">
              <a:off x="6858000" y="2895600"/>
              <a:ext cx="228600" cy="1752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43"/>
            <p:cNvSpPr>
              <a:spLocks noChangeShapeType="1"/>
            </p:cNvSpPr>
            <p:nvPr/>
          </p:nvSpPr>
          <p:spPr bwMode="auto">
            <a:xfrm>
              <a:off x="7086600" y="4648200"/>
              <a:ext cx="990599"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0" name="Straight Connector 9"/>
            <p:cNvCxnSpPr>
              <a:stCxn id="11" idx="0"/>
            </p:cNvCxnSpPr>
            <p:nvPr/>
          </p:nvCxnSpPr>
          <p:spPr bwMode="auto">
            <a:xfrm flipH="1">
              <a:off x="5943600" y="4648200"/>
              <a:ext cx="1143000" cy="1049573"/>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Text Box 28"/>
          <p:cNvSpPr txBox="1">
            <a:spLocks noChangeArrowheads="1"/>
          </p:cNvSpPr>
          <p:nvPr/>
        </p:nvSpPr>
        <p:spPr bwMode="auto">
          <a:xfrm>
            <a:off x="3491344" y="5755292"/>
            <a:ext cx="3900055" cy="830997"/>
          </a:xfrm>
          <a:prstGeom prst="rect">
            <a:avLst/>
          </a:prstGeom>
          <a:noFill/>
          <a:ln w="9525">
            <a:noFill/>
            <a:miter lim="800000"/>
            <a:headEnd/>
            <a:tailEnd/>
          </a:ln>
          <a:effectLst/>
        </p:spPr>
        <p:txBody>
          <a:bodyPr wrap="square">
            <a:spAutoFit/>
          </a:bodyPr>
          <a:lstStyle/>
          <a:p>
            <a:pPr eaLnBrk="1" hangingPunct="1">
              <a:spcBef>
                <a:spcPct val="50000"/>
              </a:spcBef>
              <a:defRPr/>
            </a:pPr>
            <a:r>
              <a:rPr lang="en-US" sz="2400" b="1" u="sng" dirty="0" smtClean="0">
                <a:latin typeface="Arial" charset="0"/>
                <a:cs typeface="Arial" charset="0"/>
              </a:rPr>
              <a:t>B</a:t>
            </a:r>
            <a:r>
              <a:rPr lang="vi-VN" sz="2400" b="1" u="sng" dirty="0" smtClean="0">
                <a:latin typeface="Arial" charset="0"/>
                <a:cs typeface="Arial" charset="0"/>
              </a:rPr>
              <a:t>3</a:t>
            </a:r>
            <a:r>
              <a:rPr lang="en-US" sz="2400" b="1" dirty="0" smtClean="0">
                <a:latin typeface="Arial" charset="0"/>
                <a:cs typeface="Arial" charset="0"/>
              </a:rPr>
              <a:t>: </a:t>
            </a:r>
            <a:r>
              <a:rPr lang="vi-VN" sz="2400" dirty="0" smtClean="0">
                <a:latin typeface="Arial" charset="0"/>
                <a:cs typeface="Arial" charset="0"/>
              </a:rPr>
              <a:t>Chọn các bảng/ mẫu hỏi liên quan, Nhấn Add </a:t>
            </a:r>
            <a:endParaRPr lang="en-US" sz="2400" dirty="0">
              <a:latin typeface="Arial" charset="0"/>
              <a:cs typeface="Arial" charset="0"/>
            </a:endParaRPr>
          </a:p>
        </p:txBody>
      </p:sp>
    </p:spTree>
    <p:extLst>
      <p:ext uri="{BB962C8B-B14F-4D97-AF65-F5344CB8AC3E}">
        <p14:creationId xmlns:p14="http://schemas.microsoft.com/office/powerpoint/2010/main" val="329615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 Cách tạo mẫu hỏi</a:t>
            </a:r>
            <a:endParaRPr lang="en-US" altLang="en-US" dirty="0"/>
          </a:p>
        </p:txBody>
      </p:sp>
      <p:sp>
        <p:nvSpPr>
          <p:cNvPr id="288803" name="Text Box 9"/>
          <p:cNvSpPr txBox="1">
            <a:spLocks noChangeArrowheads="1"/>
          </p:cNvSpPr>
          <p:nvPr/>
        </p:nvSpPr>
        <p:spPr bwMode="gray">
          <a:xfrm>
            <a:off x="838200" y="893802"/>
            <a:ext cx="7086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dirty="0" smtClean="0">
                <a:solidFill>
                  <a:srgbClr val="000000"/>
                </a:solidFill>
                <a:cs typeface="Arial" panose="020B0604020202020204" pitchFamily="34" charset="0"/>
              </a:rPr>
              <a:t>Giao diện cửa sổ thiết kế mẫu hỏi</a:t>
            </a:r>
            <a:endParaRPr lang="en-US" altLang="en-US" sz="3000" dirty="0">
              <a:solidFill>
                <a:srgbClr val="000000"/>
              </a:solidFill>
              <a:cs typeface="Arial" panose="020B0604020202020204" pitchFamily="34" charset="0"/>
            </a:endParaRPr>
          </a:p>
        </p:txBody>
      </p:sp>
      <p:pic>
        <p:nvPicPr>
          <p:cNvPr id="2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153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25"/>
          <p:cNvSpPr>
            <a:spLocks noChangeArrowheads="1"/>
          </p:cNvSpPr>
          <p:nvPr/>
        </p:nvSpPr>
        <p:spPr bwMode="auto">
          <a:xfrm flipH="1" flipV="1">
            <a:off x="3505200" y="1943100"/>
            <a:ext cx="2133600" cy="838200"/>
          </a:xfrm>
          <a:prstGeom prst="wedgeRectCallout">
            <a:avLst>
              <a:gd name="adj1" fmla="val 49436"/>
              <a:gd name="adj2" fmla="val -30291"/>
            </a:avLst>
          </a:prstGeom>
          <a:solidFill>
            <a:schemeClr val="bg1"/>
          </a:solidFill>
          <a:ln w="9525">
            <a:solidFill>
              <a:srgbClr val="FF0000"/>
            </a:solidFill>
            <a:miter lim="800000"/>
            <a:headEnd/>
            <a:tailEnd/>
          </a:ln>
        </p:spPr>
        <p:txBody>
          <a:bodyPr rot="10800000"/>
          <a:lstStyle/>
          <a:p>
            <a:pPr algn="ctr" eaLnBrk="1" hangingPunct="1">
              <a:defRPr/>
            </a:pPr>
            <a:r>
              <a:rPr lang="en-US" sz="2400" dirty="0" err="1">
                <a:solidFill>
                  <a:srgbClr val="0000FF"/>
                </a:solidFill>
                <a:effectLst>
                  <a:outerShdw blurRad="38100" dist="38100" dir="2700000" algn="tl">
                    <a:srgbClr val="000000"/>
                  </a:outerShdw>
                </a:effectLst>
                <a:latin typeface=".VnSouthern" pitchFamily="34" charset="0"/>
                <a:cs typeface="+mn-cs"/>
              </a:rPr>
              <a:t>PhÇn</a:t>
            </a:r>
            <a:r>
              <a:rPr lang="en-US" sz="2400" dirty="0">
                <a:solidFill>
                  <a:srgbClr val="0000FF"/>
                </a:solidFill>
                <a:effectLst>
                  <a:outerShdw blurRad="38100" dist="38100" dir="2700000" algn="tl">
                    <a:srgbClr val="000000"/>
                  </a:outerShdw>
                </a:effectLst>
                <a:latin typeface=".VnSouthern" pitchFamily="34" charset="0"/>
                <a:cs typeface="+mn-cs"/>
              </a:rPr>
              <a:t> </a:t>
            </a:r>
            <a:r>
              <a:rPr lang="en-US" sz="2400" dirty="0" err="1">
                <a:solidFill>
                  <a:srgbClr val="0000FF"/>
                </a:solidFill>
                <a:effectLst>
                  <a:outerShdw blurRad="38100" dist="38100" dir="2700000" algn="tl">
                    <a:srgbClr val="000000"/>
                  </a:outerShdw>
                </a:effectLst>
                <a:latin typeface=".VnSouthern" pitchFamily="34" charset="0"/>
                <a:cs typeface="+mn-cs"/>
              </a:rPr>
              <a:t>chøa</a:t>
            </a:r>
            <a:r>
              <a:rPr lang="en-US" sz="2400" dirty="0">
                <a:solidFill>
                  <a:srgbClr val="0000FF"/>
                </a:solidFill>
                <a:effectLst>
                  <a:outerShdw blurRad="38100" dist="38100" dir="2700000" algn="tl">
                    <a:srgbClr val="000000"/>
                  </a:outerShdw>
                </a:effectLst>
                <a:latin typeface=".VnSouthern" pitchFamily="34" charset="0"/>
                <a:cs typeface="+mn-cs"/>
              </a:rPr>
              <a:t> dữ </a:t>
            </a:r>
            <a:r>
              <a:rPr lang="en-US" sz="2400" dirty="0" err="1">
                <a:solidFill>
                  <a:srgbClr val="0000FF"/>
                </a:solidFill>
                <a:effectLst>
                  <a:outerShdw blurRad="38100" dist="38100" dir="2700000" algn="tl">
                    <a:srgbClr val="000000"/>
                  </a:outerShdw>
                </a:effectLst>
                <a:latin typeface=".VnSouthern" pitchFamily="34" charset="0"/>
                <a:cs typeface="+mn-cs"/>
              </a:rPr>
              <a:t>liÖu</a:t>
            </a:r>
            <a:r>
              <a:rPr lang="en-US" sz="2400" dirty="0">
                <a:solidFill>
                  <a:srgbClr val="0000FF"/>
                </a:solidFill>
                <a:effectLst>
                  <a:outerShdw blurRad="38100" dist="38100" dir="2700000" algn="tl">
                    <a:srgbClr val="000000"/>
                  </a:outerShdw>
                </a:effectLst>
                <a:latin typeface=".VnSouthern" pitchFamily="34" charset="0"/>
                <a:cs typeface="+mn-cs"/>
              </a:rPr>
              <a:t> </a:t>
            </a:r>
            <a:r>
              <a:rPr lang="en-US" sz="2400" dirty="0" err="1">
                <a:solidFill>
                  <a:srgbClr val="0000FF"/>
                </a:solidFill>
                <a:effectLst>
                  <a:outerShdw blurRad="38100" dist="38100" dir="2700000" algn="tl">
                    <a:srgbClr val="000000"/>
                  </a:outerShdw>
                </a:effectLst>
                <a:latin typeface=".VnSouthern" pitchFamily="34" charset="0"/>
                <a:cs typeface="+mn-cs"/>
              </a:rPr>
              <a:t>nguån</a:t>
            </a:r>
            <a:endParaRPr lang="en-US" sz="2400" dirty="0">
              <a:solidFill>
                <a:srgbClr val="0000FF"/>
              </a:solidFill>
              <a:effectLst>
                <a:outerShdw blurRad="38100" dist="38100" dir="2700000" algn="tl">
                  <a:srgbClr val="000000"/>
                </a:outerShdw>
              </a:effectLst>
              <a:latin typeface=".VnSouthern" pitchFamily="34" charset="0"/>
              <a:cs typeface="+mn-cs"/>
            </a:endParaRPr>
          </a:p>
        </p:txBody>
      </p:sp>
      <p:sp>
        <p:nvSpPr>
          <p:cNvPr id="29" name="AutoShape 20"/>
          <p:cNvSpPr>
            <a:spLocks noChangeArrowheads="1"/>
          </p:cNvSpPr>
          <p:nvPr/>
        </p:nvSpPr>
        <p:spPr bwMode="auto">
          <a:xfrm flipH="1" flipV="1">
            <a:off x="152400" y="4800600"/>
            <a:ext cx="1524000" cy="1600200"/>
          </a:xfrm>
          <a:prstGeom prst="wedgeRectCallout">
            <a:avLst>
              <a:gd name="adj1" fmla="val -54065"/>
              <a:gd name="adj2" fmla="val 103769"/>
            </a:avLst>
          </a:prstGeom>
          <a:solidFill>
            <a:schemeClr val="bg1"/>
          </a:solidFill>
          <a:ln w="9525">
            <a:solidFill>
              <a:srgbClr val="FF0000"/>
            </a:solidFill>
            <a:miter lim="800000"/>
            <a:headEnd/>
            <a:tailEnd/>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Criteria:</a:t>
            </a:r>
            <a:r>
              <a:rPr lang="en-US" sz="2400" dirty="0">
                <a:solidFill>
                  <a:srgbClr val="0000FF"/>
                </a:solidFill>
                <a:effectLst>
                  <a:outerShdw blurRad="38100" dist="38100" dir="2700000" algn="tl">
                    <a:srgbClr val="000000"/>
                  </a:outerShdw>
                </a:effectLst>
                <a:latin typeface=".VnTime" pitchFamily="34" charset="0"/>
                <a:cs typeface="+mn-cs"/>
              </a:rPr>
              <a:t> M« t¶ ®</a:t>
            </a:r>
            <a:r>
              <a:rPr lang="en-US" sz="2400" dirty="0" err="1">
                <a:solidFill>
                  <a:srgbClr val="0000FF"/>
                </a:solidFill>
                <a:effectLst>
                  <a:outerShdw blurRad="38100" dist="38100" dir="2700000" algn="tl">
                    <a:srgbClr val="000000"/>
                  </a:outerShdw>
                </a:effectLst>
                <a:latin typeface=".VnTime" pitchFamily="34" charset="0"/>
                <a:cs typeface="+mn-cs"/>
              </a:rPr>
              <a:t>iÒu</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kiÖn</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chän</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b¶n</a:t>
            </a:r>
            <a:r>
              <a:rPr lang="en-US" sz="2400" dirty="0">
                <a:solidFill>
                  <a:srgbClr val="0000FF"/>
                </a:solidFill>
                <a:effectLst>
                  <a:outerShdw blurRad="38100" dist="38100" dir="2700000" algn="tl">
                    <a:srgbClr val="000000"/>
                  </a:outerShdw>
                </a:effectLst>
                <a:latin typeface=".VnTime" pitchFamily="34" charset="0"/>
                <a:cs typeface="+mn-cs"/>
              </a:rPr>
              <a:t> ghi</a:t>
            </a:r>
          </a:p>
        </p:txBody>
      </p:sp>
      <p:sp>
        <p:nvSpPr>
          <p:cNvPr id="30" name="AutoShape 21"/>
          <p:cNvSpPr>
            <a:spLocks noChangeArrowheads="1"/>
          </p:cNvSpPr>
          <p:nvPr/>
        </p:nvSpPr>
        <p:spPr bwMode="auto">
          <a:xfrm flipH="1" flipV="1">
            <a:off x="1752600" y="4800600"/>
            <a:ext cx="1905000" cy="1600200"/>
          </a:xfrm>
          <a:prstGeom prst="wedgeRectCallout">
            <a:avLst>
              <a:gd name="adj1" fmla="val 25000"/>
              <a:gd name="adj2" fmla="val 110019"/>
            </a:avLst>
          </a:prstGeom>
          <a:solidFill>
            <a:schemeClr val="bg1"/>
          </a:solidFill>
          <a:ln w="9525">
            <a:solidFill>
              <a:srgbClr val="FF0000"/>
            </a:solidFill>
            <a:miter lim="800000"/>
            <a:headEnd/>
            <a:tailEnd/>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Show:</a:t>
            </a:r>
            <a:r>
              <a:rPr lang="en-US" sz="2400" dirty="0">
                <a:solidFill>
                  <a:srgbClr val="0000FF"/>
                </a:solidFill>
                <a:effectLst>
                  <a:outerShdw blurRad="38100" dist="38100" dir="2700000" algn="tl">
                    <a:srgbClr val="000000"/>
                  </a:outerShdw>
                </a:effectLst>
                <a:latin typeface=".VnTime" pitchFamily="34" charset="0"/>
                <a:cs typeface="+mn-cs"/>
              </a:rPr>
              <a:t> Khai </a:t>
            </a:r>
            <a:r>
              <a:rPr lang="en-US" sz="2400" dirty="0" err="1">
                <a:solidFill>
                  <a:srgbClr val="0000FF"/>
                </a:solidFill>
                <a:effectLst>
                  <a:outerShdw blurRad="38100" dist="38100" dir="2700000" algn="tl">
                    <a:srgbClr val="000000"/>
                  </a:outerShdw>
                </a:effectLst>
                <a:latin typeface=".VnTime" pitchFamily="34" charset="0"/>
                <a:cs typeface="+mn-cs"/>
              </a:rPr>
              <a:t>b¸o</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smtClean="0">
                <a:solidFill>
                  <a:srgbClr val="0000FF"/>
                </a:solidFill>
                <a:effectLst>
                  <a:outerShdw blurRad="38100" dist="38100" dir="2700000" algn="tl">
                    <a:srgbClr val="000000"/>
                  </a:outerShdw>
                </a:effectLst>
                <a:latin typeface=".VnTime" pitchFamily="34" charset="0"/>
                <a:cs typeface="+mn-cs"/>
              </a:rPr>
              <a:t>tr</a:t>
            </a:r>
            <a:r>
              <a:rPr lang="vi-VN" sz="2400" dirty="0" smtClean="0">
                <a:solidFill>
                  <a:srgbClr val="0000FF"/>
                </a:solidFill>
                <a:effectLst>
                  <a:outerShdw blurRad="38100" dist="38100" dir="2700000" algn="tl">
                    <a:srgbClr val="000000"/>
                  </a:outerShdw>
                </a:effectLst>
                <a:latin typeface=".VnTime" pitchFamily="34" charset="0"/>
                <a:cs typeface="+mn-cs"/>
              </a:rPr>
              <a:t>ư</a:t>
            </a:r>
            <a:r>
              <a:rPr lang="en-US" sz="2400" dirty="0" smtClean="0">
                <a:solidFill>
                  <a:srgbClr val="0000FF"/>
                </a:solidFill>
                <a:effectLst>
                  <a:outerShdw blurRad="38100" dist="38100" dir="2700000" algn="tl">
                    <a:srgbClr val="000000"/>
                  </a:outerShdw>
                </a:effectLst>
                <a:latin typeface=".VnTime" pitchFamily="34" charset="0"/>
                <a:cs typeface="+mn-cs"/>
              </a:rPr>
              <a:t>­</a:t>
            </a:r>
            <a:r>
              <a:rPr lang="en-US" sz="2400" dirty="0" err="1" smtClean="0">
                <a:solidFill>
                  <a:srgbClr val="0000FF"/>
                </a:solidFill>
                <a:effectLst>
                  <a:outerShdw blurRad="38100" dist="38100" dir="2700000" algn="tl">
                    <a:srgbClr val="000000"/>
                  </a:outerShdw>
                </a:effectLst>
                <a:latin typeface=".VnTime" pitchFamily="34" charset="0"/>
                <a:cs typeface="+mn-cs"/>
              </a:rPr>
              <a:t>êng</a:t>
            </a:r>
            <a:r>
              <a:rPr lang="en-US" sz="2400" dirty="0" smtClean="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hiÓn</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thÞ</a:t>
            </a:r>
            <a:r>
              <a:rPr lang="en-US" sz="2400" dirty="0">
                <a:solidFill>
                  <a:srgbClr val="0000FF"/>
                </a:solidFill>
                <a:effectLst>
                  <a:outerShdw blurRad="38100" dist="38100" dir="2700000" algn="tl">
                    <a:srgbClr val="000000"/>
                  </a:outerShdw>
                </a:effectLst>
                <a:latin typeface=".VnTime" pitchFamily="34" charset="0"/>
                <a:cs typeface="+mn-cs"/>
              </a:rPr>
              <a:t> trong </a:t>
            </a:r>
            <a:r>
              <a:rPr lang="en-US" sz="2400" dirty="0" err="1">
                <a:solidFill>
                  <a:srgbClr val="0000FF"/>
                </a:solidFill>
                <a:effectLst>
                  <a:outerShdw blurRad="38100" dist="38100" dir="2700000" algn="tl">
                    <a:srgbClr val="000000"/>
                  </a:outerShdw>
                </a:effectLst>
                <a:latin typeface=".VnTime" pitchFamily="34" charset="0"/>
                <a:cs typeface="+mn-cs"/>
              </a:rPr>
              <a:t>mÉu</a:t>
            </a:r>
            <a:r>
              <a:rPr lang="en-US" sz="2400" dirty="0">
                <a:solidFill>
                  <a:srgbClr val="0000FF"/>
                </a:solidFill>
                <a:effectLst>
                  <a:outerShdw blurRad="38100" dist="38100" dir="2700000" algn="tl">
                    <a:srgbClr val="000000"/>
                  </a:outerShdw>
                </a:effectLst>
                <a:latin typeface=".VnTime" pitchFamily="34" charset="0"/>
                <a:cs typeface="+mn-cs"/>
              </a:rPr>
              <a:t> hái</a:t>
            </a:r>
          </a:p>
          <a:p>
            <a:pPr algn="ctr" eaLnBrk="1" hangingPunct="1">
              <a:defRPr/>
            </a:pPr>
            <a:endParaRPr lang="en-US" sz="2400" dirty="0">
              <a:solidFill>
                <a:srgbClr val="0000FF"/>
              </a:solidFill>
              <a:effectLst>
                <a:outerShdw blurRad="38100" dist="38100" dir="2700000" algn="tl">
                  <a:srgbClr val="000000"/>
                </a:outerShdw>
              </a:effectLst>
              <a:latin typeface=".VnTime" pitchFamily="34" charset="0"/>
              <a:cs typeface="+mn-cs"/>
            </a:endParaRPr>
          </a:p>
        </p:txBody>
      </p:sp>
      <p:sp>
        <p:nvSpPr>
          <p:cNvPr id="31" name="AutoShape 22"/>
          <p:cNvSpPr>
            <a:spLocks noChangeArrowheads="1"/>
          </p:cNvSpPr>
          <p:nvPr/>
        </p:nvSpPr>
        <p:spPr bwMode="auto">
          <a:xfrm flipH="1" flipV="1">
            <a:off x="3733800" y="4800600"/>
            <a:ext cx="1676400" cy="1600200"/>
          </a:xfrm>
          <a:prstGeom prst="wedgeRectCallout">
            <a:avLst>
              <a:gd name="adj1" fmla="val 44032"/>
              <a:gd name="adj2" fmla="val 123806"/>
            </a:avLst>
          </a:prstGeom>
          <a:solidFill>
            <a:schemeClr val="bg1"/>
          </a:solidFill>
          <a:ln w="9525">
            <a:solidFill>
              <a:srgbClr val="FF0000"/>
            </a:solidFill>
            <a:miter lim="800000"/>
            <a:headEnd/>
            <a:tailEnd/>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Sort:</a:t>
            </a:r>
            <a:r>
              <a:rPr lang="en-US" sz="2400" dirty="0">
                <a:solidFill>
                  <a:srgbClr val="0000FF"/>
                </a:solidFill>
                <a:effectLst>
                  <a:outerShdw blurRad="38100" dist="38100" dir="2700000" algn="tl">
                    <a:srgbClr val="000000"/>
                  </a:outerShdw>
                </a:effectLst>
                <a:latin typeface=".VnSouthern" pitchFamily="34" charset="0"/>
                <a:cs typeface="+mn-cs"/>
              </a:rPr>
              <a:t> </a:t>
            </a:r>
            <a:r>
              <a:rPr lang="en-US" sz="2400" dirty="0" err="1">
                <a:solidFill>
                  <a:srgbClr val="0000FF"/>
                </a:solidFill>
                <a:effectLst>
                  <a:outerShdw blurRad="38100" dist="38100" dir="2700000" algn="tl">
                    <a:srgbClr val="000000"/>
                  </a:outerShdw>
                </a:effectLst>
                <a:latin typeface=".VnSouthern" pitchFamily="34" charset="0"/>
                <a:cs typeface="+mn-cs"/>
              </a:rPr>
              <a:t>Chän</a:t>
            </a:r>
            <a:r>
              <a:rPr lang="en-US" sz="2400" dirty="0">
                <a:solidFill>
                  <a:srgbClr val="0000FF"/>
                </a:solidFill>
                <a:effectLst>
                  <a:outerShdw blurRad="38100" dist="38100" dir="2700000" algn="tl">
                    <a:srgbClr val="000000"/>
                  </a:outerShdw>
                </a:effectLst>
                <a:latin typeface=".VnSouthern" pitchFamily="34" charset="0"/>
                <a:cs typeface="+mn-cs"/>
              </a:rPr>
              <a:t> </a:t>
            </a:r>
            <a:r>
              <a:rPr lang="en-US" sz="2400" dirty="0" err="1" smtClean="0">
                <a:solidFill>
                  <a:srgbClr val="0000FF"/>
                </a:solidFill>
                <a:effectLst>
                  <a:outerShdw blurRad="38100" dist="38100" dir="2700000" algn="tl">
                    <a:srgbClr val="000000"/>
                  </a:outerShdw>
                </a:effectLst>
                <a:latin typeface=".VnSouthern" pitchFamily="34" charset="0"/>
                <a:cs typeface="+mn-cs"/>
              </a:rPr>
              <a:t>tr</a:t>
            </a:r>
            <a:r>
              <a:rPr lang="en-US" sz="2400" dirty="0" smtClean="0">
                <a:solidFill>
                  <a:srgbClr val="0000FF"/>
                </a:solidFill>
                <a:effectLst>
                  <a:outerShdw blurRad="38100" dist="38100" dir="2700000" algn="tl">
                    <a:srgbClr val="000000"/>
                  </a:outerShdw>
                </a:effectLst>
                <a:latin typeface=".VnSouthern" pitchFamily="34" charset="0"/>
                <a:cs typeface="+mn-cs"/>
              </a:rPr>
              <a:t>­</a:t>
            </a:r>
            <a:r>
              <a:rPr lang="vi-VN" sz="2400" dirty="0" smtClean="0">
                <a:solidFill>
                  <a:srgbClr val="0000FF"/>
                </a:solidFill>
                <a:effectLst>
                  <a:outerShdw blurRad="38100" dist="38100" dir="2700000" algn="tl">
                    <a:srgbClr val="000000"/>
                  </a:outerShdw>
                </a:effectLst>
                <a:latin typeface=".VnSouthern" pitchFamily="34" charset="0"/>
                <a:cs typeface="+mn-cs"/>
              </a:rPr>
              <a:t>ư</a:t>
            </a:r>
            <a:r>
              <a:rPr lang="en-US" sz="2400" dirty="0" err="1" smtClean="0">
                <a:solidFill>
                  <a:srgbClr val="0000FF"/>
                </a:solidFill>
                <a:effectLst>
                  <a:outerShdw blurRad="38100" dist="38100" dir="2700000" algn="tl">
                    <a:srgbClr val="000000"/>
                  </a:outerShdw>
                </a:effectLst>
                <a:latin typeface=".VnSouthern" pitchFamily="34" charset="0"/>
                <a:cs typeface="+mn-cs"/>
              </a:rPr>
              <a:t>êng</a:t>
            </a:r>
            <a:r>
              <a:rPr lang="en-US" sz="2400" dirty="0" smtClean="0">
                <a:solidFill>
                  <a:srgbClr val="0000FF"/>
                </a:solidFill>
                <a:effectLst>
                  <a:outerShdw blurRad="38100" dist="38100" dir="2700000" algn="tl">
                    <a:srgbClr val="000000"/>
                  </a:outerShdw>
                </a:effectLst>
                <a:latin typeface=".VnSouthern" pitchFamily="34" charset="0"/>
                <a:cs typeface="+mn-cs"/>
              </a:rPr>
              <a:t> </a:t>
            </a:r>
            <a:r>
              <a:rPr lang="en-US" sz="2400" dirty="0" err="1">
                <a:solidFill>
                  <a:srgbClr val="0000FF"/>
                </a:solidFill>
                <a:effectLst>
                  <a:outerShdw blurRad="38100" dist="38100" dir="2700000" algn="tl">
                    <a:srgbClr val="000000"/>
                  </a:outerShdw>
                </a:effectLst>
                <a:latin typeface=".VnSouthern" pitchFamily="34" charset="0"/>
                <a:cs typeface="+mn-cs"/>
              </a:rPr>
              <a:t>cÇn</a:t>
            </a:r>
            <a:r>
              <a:rPr lang="en-US" sz="2400" dirty="0">
                <a:solidFill>
                  <a:srgbClr val="0000FF"/>
                </a:solidFill>
                <a:effectLst>
                  <a:outerShdw blurRad="38100" dist="38100" dir="2700000" algn="tl">
                    <a:srgbClr val="000000"/>
                  </a:outerShdw>
                </a:effectLst>
                <a:latin typeface=".VnSouthern" pitchFamily="34" charset="0"/>
                <a:cs typeface="+mn-cs"/>
              </a:rPr>
              <a:t> s¾p </a:t>
            </a:r>
            <a:r>
              <a:rPr lang="en-US" sz="2400" dirty="0" err="1">
                <a:solidFill>
                  <a:srgbClr val="0000FF"/>
                </a:solidFill>
                <a:effectLst>
                  <a:outerShdw blurRad="38100" dist="38100" dir="2700000" algn="tl">
                    <a:srgbClr val="000000"/>
                  </a:outerShdw>
                </a:effectLst>
                <a:latin typeface=".VnSouthern" pitchFamily="34" charset="0"/>
                <a:cs typeface="+mn-cs"/>
              </a:rPr>
              <a:t>xÕp</a:t>
            </a:r>
            <a:r>
              <a:rPr lang="en-US" sz="2400" dirty="0">
                <a:solidFill>
                  <a:srgbClr val="0000FF"/>
                </a:solidFill>
                <a:effectLst>
                  <a:outerShdw blurRad="38100" dist="38100" dir="2700000" algn="tl">
                    <a:srgbClr val="000000"/>
                  </a:outerShdw>
                </a:effectLst>
                <a:latin typeface=".VnSouthern" pitchFamily="34" charset="0"/>
                <a:cs typeface="+mn-cs"/>
              </a:rPr>
              <a:t/>
            </a:r>
            <a:br>
              <a:rPr lang="en-US" sz="2400" dirty="0">
                <a:solidFill>
                  <a:srgbClr val="0000FF"/>
                </a:solidFill>
                <a:effectLst>
                  <a:outerShdw blurRad="38100" dist="38100" dir="2700000" algn="tl">
                    <a:srgbClr val="000000"/>
                  </a:outerShdw>
                </a:effectLst>
                <a:latin typeface=".VnSouthern" pitchFamily="34" charset="0"/>
                <a:cs typeface="+mn-cs"/>
              </a:rPr>
            </a:br>
            <a:endParaRPr lang="en-US" sz="2400" dirty="0">
              <a:solidFill>
                <a:srgbClr val="0000FF"/>
              </a:solidFill>
              <a:effectLst>
                <a:outerShdw blurRad="38100" dist="38100" dir="2700000" algn="tl">
                  <a:srgbClr val="000000"/>
                </a:outerShdw>
              </a:effectLst>
              <a:latin typeface=".VnSouthern" pitchFamily="34" charset="0"/>
              <a:cs typeface="+mn-cs"/>
            </a:endParaRPr>
          </a:p>
        </p:txBody>
      </p:sp>
      <p:sp>
        <p:nvSpPr>
          <p:cNvPr id="32" name="AutoShape 23"/>
          <p:cNvSpPr>
            <a:spLocks noChangeArrowheads="1"/>
          </p:cNvSpPr>
          <p:nvPr/>
        </p:nvSpPr>
        <p:spPr bwMode="auto">
          <a:xfrm flipH="1" flipV="1">
            <a:off x="5486400" y="4800600"/>
            <a:ext cx="1752600" cy="1600200"/>
          </a:xfrm>
          <a:prstGeom prst="wedgeRectCallout">
            <a:avLst>
              <a:gd name="adj1" fmla="val 48097"/>
              <a:gd name="adj2" fmla="val 132042"/>
            </a:avLst>
          </a:prstGeom>
          <a:solidFill>
            <a:schemeClr val="bg1"/>
          </a:solidFill>
          <a:ln w="9525">
            <a:solidFill>
              <a:srgbClr val="FF0000"/>
            </a:solidFill>
            <a:miter lim="800000"/>
            <a:headEnd/>
            <a:tailEnd/>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Table:</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Tªn</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b¶ng</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chøa</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tr­ưêng</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tư¬ng</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øng</a:t>
            </a:r>
            <a:endParaRPr lang="en-US" sz="2400" dirty="0">
              <a:solidFill>
                <a:srgbClr val="0000FF"/>
              </a:solidFill>
              <a:effectLst>
                <a:outerShdw blurRad="38100" dist="38100" dir="2700000" algn="tl">
                  <a:srgbClr val="000000"/>
                </a:outerShdw>
              </a:effectLst>
              <a:latin typeface=".VnTime" pitchFamily="34" charset="0"/>
              <a:cs typeface="+mn-cs"/>
            </a:endParaRPr>
          </a:p>
        </p:txBody>
      </p:sp>
      <p:sp>
        <p:nvSpPr>
          <p:cNvPr id="33" name="AutoShape 24"/>
          <p:cNvSpPr>
            <a:spLocks noChangeArrowheads="1"/>
          </p:cNvSpPr>
          <p:nvPr/>
        </p:nvSpPr>
        <p:spPr bwMode="auto">
          <a:xfrm flipH="1" flipV="1">
            <a:off x="7315200" y="4800600"/>
            <a:ext cx="1676400" cy="1600200"/>
          </a:xfrm>
          <a:prstGeom prst="wedgeRectCallout">
            <a:avLst>
              <a:gd name="adj1" fmla="val 90907"/>
              <a:gd name="adj2" fmla="val 137796"/>
            </a:avLst>
          </a:prstGeom>
          <a:solidFill>
            <a:schemeClr val="bg1"/>
          </a:solidFill>
          <a:ln w="9525">
            <a:solidFill>
              <a:srgbClr val="FF0000"/>
            </a:solidFill>
            <a:miter lim="800000"/>
            <a:headEnd/>
            <a:tailEnd/>
          </a:ln>
        </p:spPr>
        <p:txBody>
          <a:bodyPr rot="10800000"/>
          <a:lstStyle/>
          <a:p>
            <a:pPr algn="ctr" eaLnBrk="1" hangingPunct="1">
              <a:defRPr/>
            </a:pPr>
            <a:r>
              <a:rPr lang="en-US" sz="2400" b="1" dirty="0">
                <a:solidFill>
                  <a:srgbClr val="FF0000"/>
                </a:solidFill>
                <a:effectLst>
                  <a:outerShdw blurRad="38100" dist="38100" dir="2700000" algn="tl">
                    <a:srgbClr val="000000"/>
                  </a:outerShdw>
                </a:effectLst>
                <a:latin typeface=".VnTime" pitchFamily="34" charset="0"/>
                <a:cs typeface="+mn-cs"/>
              </a:rPr>
              <a:t>Field:</a:t>
            </a:r>
            <a:r>
              <a:rPr lang="en-US" sz="2400" dirty="0">
                <a:solidFill>
                  <a:srgbClr val="0000FF"/>
                </a:solidFill>
                <a:effectLst>
                  <a:outerShdw blurRad="38100" dist="38100" dir="2700000" algn="tl">
                    <a:srgbClr val="000000"/>
                  </a:outerShdw>
                </a:effectLst>
                <a:latin typeface=".VnTime" pitchFamily="34" charset="0"/>
                <a:cs typeface="+mn-cs"/>
              </a:rPr>
              <a:t> Khai </a:t>
            </a:r>
            <a:r>
              <a:rPr lang="en-US" sz="2400" dirty="0" err="1">
                <a:solidFill>
                  <a:srgbClr val="0000FF"/>
                </a:solidFill>
                <a:effectLst>
                  <a:outerShdw blurRad="38100" dist="38100" dir="2700000" algn="tl">
                    <a:srgbClr val="000000"/>
                  </a:outerShdw>
                </a:effectLst>
                <a:latin typeface=".VnTime" pitchFamily="34" charset="0"/>
                <a:cs typeface="+mn-cs"/>
              </a:rPr>
              <a:t>b¸o</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tªn</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c¸c</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tr­ưêng</a:t>
            </a:r>
            <a:r>
              <a:rPr lang="en-US" sz="2400" dirty="0">
                <a:solidFill>
                  <a:srgbClr val="0000FF"/>
                </a:solidFill>
                <a:effectLst>
                  <a:outerShdw blurRad="38100" dist="38100" dir="2700000" algn="tl">
                    <a:srgbClr val="000000"/>
                  </a:outerShdw>
                </a:effectLst>
                <a:latin typeface=".VnTime" pitchFamily="34" charset="0"/>
                <a:cs typeface="+mn-cs"/>
              </a:rPr>
              <a:t> </a:t>
            </a:r>
            <a:r>
              <a:rPr lang="en-US" sz="2400" dirty="0" smtClean="0">
                <a:solidFill>
                  <a:srgbClr val="0000FF"/>
                </a:solidFill>
                <a:effectLst>
                  <a:outerShdw blurRad="38100" dist="38100" dir="2700000" algn="tl">
                    <a:srgbClr val="000000"/>
                  </a:outerShdw>
                </a:effectLst>
                <a:latin typeface=".VnTime" pitchFamily="34" charset="0"/>
                <a:cs typeface="+mn-cs"/>
              </a:rPr>
              <a:t>®</a:t>
            </a:r>
            <a:r>
              <a:rPr lang="en-US" sz="2400" dirty="0" err="1" smtClean="0">
                <a:solidFill>
                  <a:srgbClr val="0000FF"/>
                </a:solidFill>
                <a:effectLst>
                  <a:outerShdw blurRad="38100" dist="38100" dir="2700000" algn="tl">
                    <a:srgbClr val="000000"/>
                  </a:outerShdw>
                </a:effectLst>
                <a:latin typeface=".VnTime" pitchFamily="34" charset="0"/>
                <a:cs typeface="+mn-cs"/>
              </a:rPr>
              <a:t>ưîc</a:t>
            </a:r>
            <a:r>
              <a:rPr lang="en-US" sz="2400" dirty="0" smtClean="0">
                <a:solidFill>
                  <a:srgbClr val="0000FF"/>
                </a:solidFill>
                <a:effectLst>
                  <a:outerShdw blurRad="38100" dist="38100" dir="2700000" algn="tl">
                    <a:srgbClr val="000000"/>
                  </a:outerShdw>
                </a:effectLst>
                <a:latin typeface=".VnTime" pitchFamily="34" charset="0"/>
                <a:cs typeface="+mn-cs"/>
              </a:rPr>
              <a:t> </a:t>
            </a:r>
            <a:r>
              <a:rPr lang="en-US" sz="2400" dirty="0" err="1">
                <a:solidFill>
                  <a:srgbClr val="0000FF"/>
                </a:solidFill>
                <a:effectLst>
                  <a:outerShdw blurRad="38100" dist="38100" dir="2700000" algn="tl">
                    <a:srgbClr val="000000"/>
                  </a:outerShdw>
                </a:effectLst>
                <a:latin typeface=".VnTime" pitchFamily="34" charset="0"/>
                <a:cs typeface="+mn-cs"/>
              </a:rPr>
              <a:t>chän</a:t>
            </a:r>
            <a:endParaRPr lang="en-US" sz="2400" dirty="0">
              <a:solidFill>
                <a:srgbClr val="0000FF"/>
              </a:solidFill>
              <a:effectLst>
                <a:outerShdw blurRad="38100" dist="38100" dir="2700000" algn="tl">
                  <a:srgbClr val="000000"/>
                </a:outerShdw>
              </a:effectLst>
              <a:latin typeface=".VnTime" pitchFamily="34" charset="0"/>
              <a:cs typeface="+mn-cs"/>
            </a:endParaRPr>
          </a:p>
        </p:txBody>
      </p:sp>
      <p:sp>
        <p:nvSpPr>
          <p:cNvPr id="12" name="AutoShape 25"/>
          <p:cNvSpPr>
            <a:spLocks noChangeArrowheads="1"/>
          </p:cNvSpPr>
          <p:nvPr/>
        </p:nvSpPr>
        <p:spPr bwMode="auto">
          <a:xfrm flipH="1" flipV="1">
            <a:off x="7315200" y="3400425"/>
            <a:ext cx="1738745" cy="838200"/>
          </a:xfrm>
          <a:prstGeom prst="wedgeRectCallout">
            <a:avLst>
              <a:gd name="adj1" fmla="val 49436"/>
              <a:gd name="adj2" fmla="val -30291"/>
            </a:avLst>
          </a:prstGeom>
          <a:solidFill>
            <a:schemeClr val="bg1"/>
          </a:solidFill>
          <a:ln w="9525">
            <a:solidFill>
              <a:srgbClr val="FF0000"/>
            </a:solidFill>
            <a:miter lim="800000"/>
            <a:headEnd/>
            <a:tailEnd/>
          </a:ln>
        </p:spPr>
        <p:txBody>
          <a:bodyPr rot="10800000"/>
          <a:lstStyle/>
          <a:p>
            <a:pPr algn="ctr" eaLnBrk="1" hangingPunct="1">
              <a:defRPr/>
            </a:pPr>
            <a:r>
              <a:rPr lang="en-US" sz="2400" dirty="0" err="1">
                <a:solidFill>
                  <a:srgbClr val="0000FF"/>
                </a:solidFill>
                <a:effectLst>
                  <a:outerShdw blurRad="38100" dist="38100" dir="2700000" algn="tl">
                    <a:srgbClr val="000000"/>
                  </a:outerShdw>
                </a:effectLst>
                <a:latin typeface=".VnSouthern" pitchFamily="34" charset="0"/>
                <a:cs typeface="+mn-cs"/>
              </a:rPr>
              <a:t>PhÇn</a:t>
            </a:r>
            <a:r>
              <a:rPr lang="en-US" sz="2400" dirty="0">
                <a:solidFill>
                  <a:srgbClr val="0000FF"/>
                </a:solidFill>
                <a:effectLst>
                  <a:outerShdw blurRad="38100" dist="38100" dir="2700000" algn="tl">
                    <a:srgbClr val="000000"/>
                  </a:outerShdw>
                </a:effectLst>
                <a:latin typeface=".VnSouthern" pitchFamily="34" charset="0"/>
                <a:cs typeface="+mn-cs"/>
              </a:rPr>
              <a:t> </a:t>
            </a:r>
            <a:r>
              <a:rPr lang="en-US" sz="2400" dirty="0" smtClean="0">
                <a:solidFill>
                  <a:srgbClr val="0000FF"/>
                </a:solidFill>
                <a:effectLst>
                  <a:outerShdw blurRad="38100" dist="38100" dir="2700000" algn="tl">
                    <a:srgbClr val="000000"/>
                  </a:outerShdw>
                </a:effectLst>
                <a:latin typeface=".VnSouthern" pitchFamily="34" charset="0"/>
                <a:cs typeface="+mn-cs"/>
              </a:rPr>
              <a:t>lưới QBE</a:t>
            </a:r>
            <a:endParaRPr lang="en-US" sz="2400" dirty="0">
              <a:solidFill>
                <a:srgbClr val="0000FF"/>
              </a:solidFill>
              <a:effectLst>
                <a:outerShdw blurRad="38100" dist="38100" dir="2700000" algn="tl">
                  <a:srgbClr val="000000"/>
                </a:outerShdw>
              </a:effectLst>
              <a:latin typeface=".VnSouthern" pitchFamily="34" charset="0"/>
              <a:cs typeface="+mn-cs"/>
            </a:endParaRPr>
          </a:p>
        </p:txBody>
      </p:sp>
    </p:spTree>
    <p:extLst>
      <p:ext uri="{BB962C8B-B14F-4D97-AF65-F5344CB8AC3E}">
        <p14:creationId xmlns:p14="http://schemas.microsoft.com/office/powerpoint/2010/main" val="245353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 Cách tạo mẫu hỏi</a:t>
            </a:r>
            <a:endParaRPr lang="en-US" altLang="en-US" dirty="0"/>
          </a:p>
        </p:txBody>
      </p:sp>
      <p:sp>
        <p:nvSpPr>
          <p:cNvPr id="13" name="TextBox 12"/>
          <p:cNvSpPr txBox="1"/>
          <p:nvPr/>
        </p:nvSpPr>
        <p:spPr>
          <a:xfrm>
            <a:off x="990600" y="1143000"/>
            <a:ext cx="7924800" cy="4939814"/>
          </a:xfrm>
          <a:prstGeom prst="rect">
            <a:avLst/>
          </a:prstGeom>
          <a:noFill/>
        </p:spPr>
        <p:txBody>
          <a:bodyPr wrap="square" rtlCol="0">
            <a:spAutoFit/>
          </a:bodyPr>
          <a:lstStyle/>
          <a:p>
            <a:pPr algn="l"/>
            <a:r>
              <a:rPr lang="en-US" sz="3500" b="1" u="sng" dirty="0" smtClean="0">
                <a:latin typeface="Times New Roman" pitchFamily="18" charset="0"/>
                <a:cs typeface="Times New Roman" pitchFamily="18" charset="0"/>
              </a:rPr>
              <a:t>B4</a:t>
            </a:r>
            <a:r>
              <a:rPr lang="en-US" sz="3500" b="1"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Tại </a:t>
            </a:r>
            <a:r>
              <a:rPr lang="vi-VN" sz="3500" dirty="0" smtClean="0">
                <a:latin typeface="Times New Roman" pitchFamily="18" charset="0"/>
                <a:cs typeface="Times New Roman" pitchFamily="18" charset="0"/>
              </a:rPr>
              <a:t>tab</a:t>
            </a:r>
            <a:r>
              <a:rPr lang="en-US" sz="3500" dirty="0" smtClean="0">
                <a:latin typeface="Times New Roman" pitchFamily="18" charset="0"/>
                <a:cs typeface="Times New Roman" pitchFamily="18" charset="0"/>
              </a:rPr>
              <a:t> Design nháy nút Run	    </a:t>
            </a:r>
            <a:r>
              <a:rPr lang="vi-VN" sz="3500" dirty="0" smtClean="0">
                <a:latin typeface="Times New Roman" pitchFamily="18" charset="0"/>
                <a:cs typeface="Times New Roman" pitchFamily="18" charset="0"/>
              </a:rPr>
              <a:t>   </a:t>
            </a:r>
            <a:r>
              <a:rPr lang="en-US" sz="3500" dirty="0" smtClean="0">
                <a:latin typeface="Times New Roman" pitchFamily="18" charset="0"/>
                <a:cs typeface="Times New Roman" pitchFamily="18" charset="0"/>
              </a:rPr>
              <a:t>để xem kết quả</a:t>
            </a:r>
            <a:endParaRPr lang="vi-VN" sz="3500" dirty="0" smtClean="0">
              <a:latin typeface="Times New Roman" pitchFamily="18" charset="0"/>
              <a:cs typeface="Times New Roman" pitchFamily="18" charset="0"/>
            </a:endParaRPr>
          </a:p>
          <a:p>
            <a:pPr algn="l"/>
            <a:endParaRPr lang="vi-VN" sz="3500" dirty="0">
              <a:latin typeface="Times New Roman" pitchFamily="18" charset="0"/>
              <a:cs typeface="Times New Roman" pitchFamily="18" charset="0"/>
            </a:endParaRPr>
          </a:p>
          <a:p>
            <a:pPr algn="l"/>
            <a:endParaRPr lang="vi-VN" sz="3500" dirty="0" smtClean="0">
              <a:latin typeface="Times New Roman" pitchFamily="18" charset="0"/>
              <a:cs typeface="Times New Roman" pitchFamily="18" charset="0"/>
            </a:endParaRPr>
          </a:p>
          <a:p>
            <a:pPr algn="l"/>
            <a:endParaRPr lang="vi-VN" sz="3500" dirty="0">
              <a:latin typeface="Times New Roman" pitchFamily="18" charset="0"/>
              <a:cs typeface="Times New Roman" pitchFamily="18" charset="0"/>
            </a:endParaRPr>
          </a:p>
          <a:p>
            <a:pPr algn="l"/>
            <a:endParaRPr lang="vi-VN" sz="3500" dirty="0" smtClean="0">
              <a:latin typeface="Times New Roman" pitchFamily="18" charset="0"/>
              <a:cs typeface="Times New Roman" pitchFamily="18" charset="0"/>
            </a:endParaRPr>
          </a:p>
          <a:p>
            <a:pPr algn="l"/>
            <a:endParaRPr lang="vi-VN" sz="3500" dirty="0" smtClean="0">
              <a:latin typeface="Times New Roman" pitchFamily="18" charset="0"/>
              <a:cs typeface="Times New Roman" pitchFamily="18" charset="0"/>
            </a:endParaRPr>
          </a:p>
          <a:p>
            <a:pPr algn="l"/>
            <a:r>
              <a:rPr lang="vi-VN" sz="3500" b="1" u="sng" dirty="0" smtClean="0">
                <a:latin typeface="Times New Roman" pitchFamily="18" charset="0"/>
                <a:cs typeface="Times New Roman" pitchFamily="18" charset="0"/>
              </a:rPr>
              <a:t>B5</a:t>
            </a:r>
            <a:r>
              <a:rPr lang="vi-VN" sz="3500" b="1" dirty="0" smtClean="0">
                <a:latin typeface="Times New Roman" pitchFamily="18" charset="0"/>
                <a:cs typeface="Times New Roman" pitchFamily="18" charset="0"/>
              </a:rPr>
              <a:t>: </a:t>
            </a:r>
            <a:r>
              <a:rPr lang="vi-VN" sz="3500" dirty="0" smtClean="0">
                <a:latin typeface="Times New Roman" pitchFamily="18" charset="0"/>
                <a:cs typeface="Times New Roman" pitchFamily="18" charset="0"/>
              </a:rPr>
              <a:t>Lưu và đặt tên cho mẫu hỏi</a:t>
            </a:r>
            <a:endParaRPr lang="en-US" sz="3500" dirty="0" smtClean="0">
              <a:latin typeface="Times New Roman" pitchFamily="18" charset="0"/>
              <a:cs typeface="Times New Roman" pitchFamily="18" charset="0"/>
            </a:endParaRPr>
          </a:p>
          <a:p>
            <a:pPr algn="l"/>
            <a:endParaRPr lang="en-US" sz="3500" dirty="0"/>
          </a:p>
        </p:txBody>
      </p:sp>
      <p:pic>
        <p:nvPicPr>
          <p:cNvPr id="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12" y="1143000"/>
            <a:ext cx="7000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62200"/>
            <a:ext cx="5334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35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pic>
        <p:nvPicPr>
          <p:cNvPr id="14" name="Picture 13"/>
          <p:cNvPicPr>
            <a:picLocks noChangeAspect="1"/>
          </p:cNvPicPr>
          <p:nvPr/>
        </p:nvPicPr>
        <p:blipFill rotWithShape="1">
          <a:blip r:embed="rId3"/>
          <a:srcRect l="35944" t="26042" r="21888" b="53125"/>
          <a:stretch/>
        </p:blipFill>
        <p:spPr>
          <a:xfrm>
            <a:off x="990600" y="1905000"/>
            <a:ext cx="7680960" cy="3886200"/>
          </a:xfrm>
          <a:prstGeom prst="rect">
            <a:avLst/>
          </a:prstGeom>
        </p:spPr>
      </p:pic>
      <p:sp>
        <p:nvSpPr>
          <p:cNvPr id="47" name="TextBox 46"/>
          <p:cNvSpPr txBox="1"/>
          <p:nvPr/>
        </p:nvSpPr>
        <p:spPr>
          <a:xfrm>
            <a:off x="990600" y="1143000"/>
            <a:ext cx="7924800" cy="1169551"/>
          </a:xfrm>
          <a:prstGeom prst="rect">
            <a:avLst/>
          </a:prstGeom>
          <a:noFill/>
        </p:spPr>
        <p:txBody>
          <a:bodyPr wrap="square" rtlCol="0">
            <a:spAutoFit/>
          </a:bodyPr>
          <a:lstStyle/>
          <a:p>
            <a:pPr algn="l"/>
            <a:r>
              <a:rPr lang="vi-VN" sz="3500" dirty="0" smtClean="0">
                <a:latin typeface="Times New Roman" pitchFamily="18" charset="0"/>
                <a:cs typeface="Times New Roman" pitchFamily="18" charset="0"/>
              </a:rPr>
              <a:t>Cho CSDL </a:t>
            </a:r>
            <a:r>
              <a:rPr lang="vi-VN" sz="3500" b="1" dirty="0" smtClean="0">
                <a:latin typeface="Times New Roman" pitchFamily="18" charset="0"/>
                <a:cs typeface="Times New Roman" pitchFamily="18" charset="0"/>
              </a:rPr>
              <a:t>QLKiemtra.accdb</a:t>
            </a:r>
            <a:endParaRPr lang="en-US" sz="3500" b="1" dirty="0" smtClean="0">
              <a:latin typeface="Times New Roman" pitchFamily="18" charset="0"/>
              <a:cs typeface="Times New Roman" pitchFamily="18" charset="0"/>
            </a:endParaRPr>
          </a:p>
          <a:p>
            <a:pPr algn="l"/>
            <a:endParaRPr lang="en-US" sz="3500" dirty="0"/>
          </a:p>
        </p:txBody>
      </p:sp>
    </p:spTree>
    <p:extLst>
      <p:ext uri="{BB962C8B-B14F-4D97-AF65-F5344CB8AC3E}">
        <p14:creationId xmlns:p14="http://schemas.microsoft.com/office/powerpoint/2010/main" val="131803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2846933"/>
          </a:xfrm>
          <a:prstGeom prst="rect">
            <a:avLst/>
          </a:prstGeom>
          <a:noFill/>
        </p:spPr>
        <p:txBody>
          <a:bodyPr wrap="square" rtlCol="0">
            <a:spAutoFit/>
          </a:bodyPr>
          <a:lstStyle/>
          <a:p>
            <a:pPr algn="l"/>
            <a:r>
              <a:rPr lang="vi-VN" sz="4800" dirty="0" smtClean="0">
                <a:latin typeface="Times New Roman" pitchFamily="18" charset="0"/>
                <a:cs typeface="Times New Roman" pitchFamily="18" charset="0"/>
              </a:rPr>
              <a:t>1. Hiển thị danh sách học sinh </a:t>
            </a:r>
            <a:r>
              <a:rPr lang="en-US" sz="4800" dirty="0" smtClean="0">
                <a:latin typeface="Times New Roman" pitchFamily="18" charset="0"/>
                <a:cs typeface="Times New Roman" pitchFamily="18" charset="0"/>
              </a:rPr>
              <a:t>lớp 10IE1 </a:t>
            </a:r>
            <a:r>
              <a:rPr lang="vi-VN" sz="4800" dirty="0" smtClean="0">
                <a:latin typeface="Times New Roman" pitchFamily="18" charset="0"/>
                <a:cs typeface="Times New Roman" pitchFamily="18" charset="0"/>
              </a:rPr>
              <a:t>được sắp xếp </a:t>
            </a:r>
            <a:r>
              <a:rPr lang="en-US" sz="4800" dirty="0" smtClean="0">
                <a:latin typeface="Times New Roman" pitchFamily="18" charset="0"/>
                <a:cs typeface="Times New Roman" pitchFamily="18" charset="0"/>
              </a:rPr>
              <a:t>theo </a:t>
            </a:r>
            <a:r>
              <a:rPr lang="vi-VN" sz="4800" dirty="0" smtClean="0">
                <a:latin typeface="Times New Roman" pitchFamily="18" charset="0"/>
                <a:cs typeface="Times New Roman" pitchFamily="18" charset="0"/>
              </a:rPr>
              <a:t>tên tăng dần.</a:t>
            </a:r>
            <a:endParaRPr lang="en-US" sz="4800" b="1" dirty="0" smtClean="0">
              <a:latin typeface="Times New Roman" pitchFamily="18" charset="0"/>
              <a:cs typeface="Times New Roman" pitchFamily="18" charset="0"/>
            </a:endParaRPr>
          </a:p>
          <a:p>
            <a:pPr algn="l"/>
            <a:endParaRPr lang="en-US" sz="3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289589"/>
            <a:ext cx="4762500" cy="3533775"/>
          </a:xfrm>
          <a:prstGeom prst="rect">
            <a:avLst/>
          </a:prstGeom>
        </p:spPr>
      </p:pic>
      <p:sp>
        <p:nvSpPr>
          <p:cNvPr id="3" name="Right Arrow 2">
            <a:hlinkClick r:id="rId4"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469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5" name="TextBox 4"/>
          <p:cNvSpPr txBox="1"/>
          <p:nvPr/>
        </p:nvSpPr>
        <p:spPr>
          <a:xfrm>
            <a:off x="990600" y="1143000"/>
            <a:ext cx="7924800" cy="3093154"/>
          </a:xfrm>
          <a:prstGeom prst="rect">
            <a:avLst/>
          </a:prstGeom>
          <a:noFill/>
        </p:spPr>
        <p:txBody>
          <a:bodyPr wrap="square" rtlCol="0">
            <a:spAutoFit/>
          </a:bodyPr>
          <a:lstStyle/>
          <a:p>
            <a:pPr algn="l"/>
            <a:r>
              <a:rPr lang="vi-VN" sz="4000" dirty="0" smtClean="0">
                <a:latin typeface="Times New Roman" pitchFamily="18" charset="0"/>
                <a:cs typeface="Times New Roman" pitchFamily="18" charset="0"/>
              </a:rPr>
              <a:t>2. Hiển thị thông tin: SBD, Mã học sinh, </a:t>
            </a:r>
            <a:r>
              <a:rPr lang="vi-VN" sz="4000" b="1" dirty="0" smtClean="0">
                <a:solidFill>
                  <a:srgbClr val="FF0000"/>
                </a:solidFill>
                <a:latin typeface="Times New Roman" pitchFamily="18" charset="0"/>
                <a:cs typeface="Times New Roman" pitchFamily="18" charset="0"/>
              </a:rPr>
              <a:t>Họ và tên</a:t>
            </a:r>
            <a:r>
              <a:rPr lang="vi-VN" sz="4000" dirty="0" smtClean="0">
                <a:latin typeface="Times New Roman" pitchFamily="18" charset="0"/>
                <a:cs typeface="Times New Roman" pitchFamily="18" charset="0"/>
              </a:rPr>
              <a:t>, Ngày sinh, Tên môn học</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của những học sinh có số điểm từ 8 trở lên.</a:t>
            </a:r>
            <a:endParaRPr lang="en-US" sz="4000" b="1" dirty="0" smtClean="0">
              <a:latin typeface="Times New Roman" pitchFamily="18" charset="0"/>
              <a:cs typeface="Times New Roman" pitchFamily="18" charset="0"/>
            </a:endParaRPr>
          </a:p>
          <a:p>
            <a:pPr algn="l"/>
            <a:endParaRPr lang="en-US" sz="3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805" y="3581400"/>
            <a:ext cx="5313789" cy="2895600"/>
          </a:xfrm>
          <a:prstGeom prst="rect">
            <a:avLst/>
          </a:prstGeom>
        </p:spPr>
      </p:pic>
      <p:sp>
        <p:nvSpPr>
          <p:cNvPr id="6" name="Right Arrow 5">
            <a:hlinkClick r:id="rId4"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728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1862048"/>
          </a:xfrm>
          <a:prstGeom prst="rect">
            <a:avLst/>
          </a:prstGeom>
          <a:noFill/>
        </p:spPr>
        <p:txBody>
          <a:bodyPr wrap="square" rtlCol="0">
            <a:spAutoFit/>
          </a:bodyPr>
          <a:lstStyle/>
          <a:p>
            <a:pPr algn="l"/>
            <a:r>
              <a:rPr lang="vi-VN" sz="4000" dirty="0" smtClean="0">
                <a:latin typeface="Times New Roman" pitchFamily="18" charset="0"/>
                <a:cs typeface="Times New Roman" pitchFamily="18" charset="0"/>
              </a:rPr>
              <a:t>3. Hiển thị </a:t>
            </a:r>
            <a:r>
              <a:rPr lang="en-US" sz="4000" dirty="0" smtClean="0">
                <a:latin typeface="Times New Roman" pitchFamily="18" charset="0"/>
                <a:cs typeface="Times New Roman" pitchFamily="18" charset="0"/>
              </a:rPr>
              <a:t>thông tin </a:t>
            </a:r>
            <a:r>
              <a:rPr lang="vi-VN" sz="4000" dirty="0" smtClean="0">
                <a:latin typeface="Times New Roman" pitchFamily="18" charset="0"/>
                <a:cs typeface="Times New Roman" pitchFamily="18" charset="0"/>
              </a:rPr>
              <a:t>học sinh</a:t>
            </a:r>
            <a:r>
              <a:rPr lang="en-US" sz="40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có điểm môn toán &lt;5. </a:t>
            </a:r>
            <a:endParaRPr lang="en-US" sz="4000" b="1" dirty="0" smtClean="0">
              <a:latin typeface="Times New Roman" pitchFamily="18" charset="0"/>
              <a:cs typeface="Times New Roman" pitchFamily="18" charset="0"/>
            </a:endParaRPr>
          </a:p>
          <a:p>
            <a:pPr algn="l"/>
            <a:endParaRPr lang="en-US" sz="3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233648"/>
            <a:ext cx="4763165" cy="3153215"/>
          </a:xfrm>
          <a:prstGeom prst="rect">
            <a:avLst/>
          </a:prstGeom>
        </p:spPr>
      </p:pic>
      <p:sp>
        <p:nvSpPr>
          <p:cNvPr id="7" name="Right Arrow 6">
            <a:hlinkClick r:id="rId4"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063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dirty="0" smtClean="0"/>
              <a:t>Giới thiệu</a:t>
            </a:r>
            <a:endParaRPr lang="en-US" altLang="en-US" dirty="0"/>
          </a:p>
        </p:txBody>
      </p:sp>
      <p:sp>
        <p:nvSpPr>
          <p:cNvPr id="193539" name="Rectangle 3"/>
          <p:cNvSpPr>
            <a:spLocks noGrp="1" noChangeArrowheads="1"/>
          </p:cNvSpPr>
          <p:nvPr>
            <p:ph idx="1"/>
          </p:nvPr>
        </p:nvSpPr>
        <p:spPr>
          <a:xfrm>
            <a:off x="838200" y="1219200"/>
            <a:ext cx="7564438" cy="3227388"/>
          </a:xfrm>
        </p:spPr>
        <p:txBody>
          <a:bodyPr/>
          <a:lstStyle/>
          <a:p>
            <a:pPr marL="0" indent="0" algn="just">
              <a:buNone/>
            </a:pPr>
            <a:r>
              <a:rPr lang="nl-NL" sz="3200" b="0" dirty="0" smtClean="0"/>
              <a:t>Khi </a:t>
            </a:r>
            <a:r>
              <a:rPr lang="nl-NL" sz="3200" b="0" dirty="0"/>
              <a:t>làm việc với CSDL thì nhu cầu tính toán dữ liệu từ những dữ liệu đã có, tổng hợp thông tin từ nhiều bảng, tìm kiếm dữ liệu thỏa mãn điều kiện nào đó...rất cần thiết. Các nhu cầu đó được thực hiện trên </a:t>
            </a:r>
            <a:r>
              <a:rPr lang="nl-NL" sz="3200" dirty="0" smtClean="0"/>
              <a:t>mẫu </a:t>
            </a:r>
            <a:r>
              <a:rPr lang="nl-NL" sz="3200" dirty="0"/>
              <a:t>hỏi.</a:t>
            </a:r>
            <a:r>
              <a:rPr lang="nl-NL" sz="3200" b="0" dirty="0"/>
              <a:t> </a:t>
            </a:r>
            <a:endParaRPr lang="en-US" altLang="en-US" sz="3200" b="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1862048"/>
          </a:xfrm>
          <a:prstGeom prst="rect">
            <a:avLst/>
          </a:prstGeom>
          <a:noFill/>
        </p:spPr>
        <p:txBody>
          <a:bodyPr wrap="square" rtlCol="0">
            <a:spAutoFit/>
          </a:bodyPr>
          <a:lstStyle/>
          <a:p>
            <a:pPr algn="l"/>
            <a:r>
              <a:rPr lang="vi-VN" sz="4000" dirty="0" smtClean="0">
                <a:latin typeface="Times New Roman" pitchFamily="18" charset="0"/>
                <a:cs typeface="Times New Roman" pitchFamily="18" charset="0"/>
              </a:rPr>
              <a:t>4. </a:t>
            </a:r>
            <a:r>
              <a:rPr lang="en-US" sz="4000" dirty="0" smtClean="0">
                <a:latin typeface="Times New Roman" pitchFamily="18" charset="0"/>
                <a:cs typeface="Times New Roman" pitchFamily="18" charset="0"/>
              </a:rPr>
              <a:t>Cho biết</a:t>
            </a:r>
            <a:r>
              <a:rPr lang="vi-VN" sz="4000" dirty="0" smtClean="0">
                <a:latin typeface="Times New Roman" pitchFamily="18" charset="0"/>
                <a:cs typeface="Times New Roman" pitchFamily="18" charset="0"/>
              </a:rPr>
              <a:t> điểm trung bình các môn </a:t>
            </a:r>
            <a:r>
              <a:rPr lang="en-US" sz="4000" dirty="0" smtClean="0">
                <a:latin typeface="Times New Roman" pitchFamily="18" charset="0"/>
                <a:cs typeface="Times New Roman" pitchFamily="18" charset="0"/>
              </a:rPr>
              <a:t>học đã </a:t>
            </a:r>
            <a:r>
              <a:rPr lang="vi-VN" sz="4000" dirty="0" smtClean="0">
                <a:latin typeface="Times New Roman" pitchFamily="18" charset="0"/>
                <a:cs typeface="Times New Roman" pitchFamily="18" charset="0"/>
              </a:rPr>
              <a:t>kiểm tra. </a:t>
            </a:r>
            <a:endParaRPr lang="en-US" sz="4000" b="1" dirty="0" smtClean="0">
              <a:latin typeface="Times New Roman" pitchFamily="18" charset="0"/>
              <a:cs typeface="Times New Roman" pitchFamily="18" charset="0"/>
            </a:endParaRPr>
          </a:p>
          <a:p>
            <a:pPr algn="l"/>
            <a:endParaRPr lang="en-US" sz="3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667000"/>
            <a:ext cx="4648200" cy="3555155"/>
          </a:xfrm>
          <a:prstGeom prst="rect">
            <a:avLst/>
          </a:prstGeom>
        </p:spPr>
      </p:pic>
      <p:sp>
        <p:nvSpPr>
          <p:cNvPr id="9" name="Right Arrow 8">
            <a:hlinkClick r:id="rId4"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719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III. Ví dụ áp dụng</a:t>
            </a:r>
            <a:endParaRPr lang="en-US" altLang="en-US" dirty="0"/>
          </a:p>
        </p:txBody>
      </p:sp>
      <p:sp>
        <p:nvSpPr>
          <p:cNvPr id="47" name="TextBox 46"/>
          <p:cNvSpPr txBox="1"/>
          <p:nvPr/>
        </p:nvSpPr>
        <p:spPr>
          <a:xfrm>
            <a:off x="990600" y="1143000"/>
            <a:ext cx="7924800" cy="1708160"/>
          </a:xfrm>
          <a:prstGeom prst="rect">
            <a:avLst/>
          </a:prstGeom>
          <a:noFill/>
        </p:spPr>
        <p:txBody>
          <a:bodyPr wrap="square" rtlCol="0">
            <a:spAutoFit/>
          </a:bodyPr>
          <a:lstStyle/>
          <a:p>
            <a:pPr algn="l"/>
            <a:r>
              <a:rPr lang="vi-VN" sz="3500" dirty="0" smtClean="0">
                <a:latin typeface="Times New Roman" pitchFamily="18" charset="0"/>
                <a:cs typeface="Times New Roman" pitchFamily="18" charset="0"/>
              </a:rPr>
              <a:t>5. Đếm số lượng học sinh dự kiểm tra theo từng môn học</a:t>
            </a:r>
            <a:endParaRPr lang="en-US" sz="3500" b="1" dirty="0" smtClean="0">
              <a:latin typeface="Times New Roman" pitchFamily="18" charset="0"/>
              <a:cs typeface="Times New Roman" pitchFamily="18" charset="0"/>
            </a:endParaRPr>
          </a:p>
          <a:p>
            <a:pPr algn="l"/>
            <a:endParaRPr lang="en-US" sz="35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362200"/>
            <a:ext cx="5750502" cy="3542879"/>
          </a:xfrm>
          <a:prstGeom prst="rect">
            <a:avLst/>
          </a:prstGeom>
        </p:spPr>
      </p:pic>
      <p:sp>
        <p:nvSpPr>
          <p:cNvPr id="5" name="Right Arrow 4">
            <a:hlinkClick r:id="rId4"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1853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dirty="0" smtClean="0"/>
              <a:t>Bài tập củng cố</a:t>
            </a:r>
            <a:endParaRPr lang="en-US" altLang="en-US" dirty="0"/>
          </a:p>
        </p:txBody>
      </p:sp>
      <p:sp>
        <p:nvSpPr>
          <p:cNvPr id="6" name="Text Box 9"/>
          <p:cNvSpPr txBox="1">
            <a:spLocks noChangeArrowheads="1"/>
          </p:cNvSpPr>
          <p:nvPr/>
        </p:nvSpPr>
        <p:spPr bwMode="gray">
          <a:xfrm>
            <a:off x="838200" y="1063428"/>
            <a:ext cx="7696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b="1" dirty="0" smtClean="0">
                <a:solidFill>
                  <a:srgbClr val="000000"/>
                </a:solidFill>
                <a:cs typeface="Arial" panose="020B0604020202020204" pitchFamily="34" charset="0"/>
              </a:rPr>
              <a:t>1. Sắp xếp lại thứ tự các bước để tạo 1 mẫu hỏi bằng cách tự thiết kế</a:t>
            </a:r>
            <a:endParaRPr lang="en-US" altLang="en-US" sz="3000" b="1" dirty="0">
              <a:solidFill>
                <a:srgbClr val="000000"/>
              </a:solidFill>
              <a:cs typeface="Arial" panose="020B0604020202020204" pitchFamily="34" charset="0"/>
            </a:endParaRPr>
          </a:p>
        </p:txBody>
      </p:sp>
      <p:sp>
        <p:nvSpPr>
          <p:cNvPr id="7" name="Text Box 9"/>
          <p:cNvSpPr txBox="1">
            <a:spLocks noChangeArrowheads="1"/>
          </p:cNvSpPr>
          <p:nvPr/>
        </p:nvSpPr>
        <p:spPr bwMode="gray">
          <a:xfrm>
            <a:off x="838200" y="2286000"/>
            <a:ext cx="7086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A. Chọn bảng/ mẫu hỏi </a:t>
            </a:r>
            <a:r>
              <a:rPr lang="en-US" altLang="en-US" sz="3000" dirty="0" smtClean="0">
                <a:solidFill>
                  <a:srgbClr val="000000"/>
                </a:solidFill>
                <a:cs typeface="Arial" panose="020B0604020202020204" pitchFamily="34" charset="0"/>
                <a:sym typeface="Wingdings" panose="05000000000000000000" pitchFamily="2" charset="2"/>
              </a:rPr>
              <a:t> nhấn nút Add</a:t>
            </a:r>
            <a:endParaRPr lang="en-US" altLang="en-US" sz="3000" dirty="0">
              <a:solidFill>
                <a:srgbClr val="000000"/>
              </a:solidFill>
              <a:cs typeface="Arial" panose="020B0604020202020204" pitchFamily="34" charset="0"/>
            </a:endParaRPr>
          </a:p>
        </p:txBody>
      </p:sp>
      <p:sp>
        <p:nvSpPr>
          <p:cNvPr id="8" name="Text Box 9"/>
          <p:cNvSpPr txBox="1">
            <a:spLocks noChangeArrowheads="1"/>
          </p:cNvSpPr>
          <p:nvPr/>
        </p:nvSpPr>
        <p:spPr bwMode="gray">
          <a:xfrm>
            <a:off x="852055" y="2895600"/>
            <a:ext cx="3810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B. Chọn tab Create</a:t>
            </a:r>
            <a:endParaRPr lang="en-US" altLang="en-US" sz="3000" dirty="0">
              <a:solidFill>
                <a:srgbClr val="000000"/>
              </a:solidFill>
              <a:cs typeface="Arial" panose="020B0604020202020204" pitchFamily="34" charset="0"/>
            </a:endParaRPr>
          </a:p>
        </p:txBody>
      </p:sp>
      <p:sp>
        <p:nvSpPr>
          <p:cNvPr id="9" name="Text Box 9"/>
          <p:cNvSpPr txBox="1">
            <a:spLocks noChangeArrowheads="1"/>
          </p:cNvSpPr>
          <p:nvPr/>
        </p:nvSpPr>
        <p:spPr bwMode="gray">
          <a:xfrm>
            <a:off x="852055" y="3505200"/>
            <a:ext cx="6234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sz="3200" dirty="0" smtClean="0">
                <a:latin typeface="Arial" charset="0"/>
                <a:cs typeface="Arial" charset="0"/>
              </a:rPr>
              <a:t>C. Chọn </a:t>
            </a:r>
            <a:r>
              <a:rPr lang="en-US" sz="3200" dirty="0">
                <a:latin typeface="Arial" charset="0"/>
                <a:cs typeface="Arial" charset="0"/>
              </a:rPr>
              <a:t>lệnh </a:t>
            </a:r>
            <a:r>
              <a:rPr lang="en-US" sz="3200" dirty="0" smtClean="0">
                <a:latin typeface="Arial" charset="0"/>
                <a:cs typeface="Arial" charset="0"/>
              </a:rPr>
              <a:t>Query </a:t>
            </a:r>
            <a:r>
              <a:rPr lang="en-US" sz="3200" dirty="0">
                <a:latin typeface="Arial" charset="0"/>
                <a:cs typeface="Arial" charset="0"/>
              </a:rPr>
              <a:t>Design</a:t>
            </a:r>
            <a:endParaRPr lang="en-US" altLang="en-US" sz="3000" dirty="0">
              <a:solidFill>
                <a:srgbClr val="000000"/>
              </a:solidFill>
              <a:cs typeface="Arial" panose="020B0604020202020204" pitchFamily="34" charset="0"/>
            </a:endParaRPr>
          </a:p>
        </p:txBody>
      </p:sp>
      <p:sp>
        <p:nvSpPr>
          <p:cNvPr id="10" name="Text Box 9"/>
          <p:cNvSpPr txBox="1">
            <a:spLocks noChangeArrowheads="1"/>
          </p:cNvSpPr>
          <p:nvPr/>
        </p:nvSpPr>
        <p:spPr bwMode="gray">
          <a:xfrm>
            <a:off x="852054" y="4114800"/>
            <a:ext cx="516774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D. Lưu và đặt tên mẫu hỏi</a:t>
            </a:r>
            <a:endParaRPr lang="en-US" altLang="en-US" sz="3000" dirty="0">
              <a:solidFill>
                <a:srgbClr val="000000"/>
              </a:solidFill>
              <a:cs typeface="Arial" panose="020B0604020202020204" pitchFamily="34" charset="0"/>
            </a:endParaRPr>
          </a:p>
        </p:txBody>
      </p:sp>
      <p:sp>
        <p:nvSpPr>
          <p:cNvPr id="11" name="Text Box 9"/>
          <p:cNvSpPr txBox="1">
            <a:spLocks noChangeArrowheads="1"/>
          </p:cNvSpPr>
          <p:nvPr/>
        </p:nvSpPr>
        <p:spPr bwMode="gray">
          <a:xfrm>
            <a:off x="852054" y="4724400"/>
            <a:ext cx="68441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3000" dirty="0" smtClean="0">
                <a:solidFill>
                  <a:srgbClr val="000000"/>
                </a:solidFill>
                <a:cs typeface="Arial" panose="020B0604020202020204" pitchFamily="34" charset="0"/>
              </a:rPr>
              <a:t>E. Vào tab Design nhấn nút Run để xem kết quả</a:t>
            </a:r>
            <a:endParaRPr lang="en-US" altLang="en-US" sz="3000" dirty="0">
              <a:solidFill>
                <a:srgbClr val="000000"/>
              </a:solidFill>
              <a:cs typeface="Arial" panose="020B0604020202020204" pitchFamily="34" charset="0"/>
            </a:endParaRPr>
          </a:p>
        </p:txBody>
      </p:sp>
      <p:sp>
        <p:nvSpPr>
          <p:cNvPr id="12" name="Text Box 9"/>
          <p:cNvSpPr txBox="1">
            <a:spLocks noChangeArrowheads="1"/>
          </p:cNvSpPr>
          <p:nvPr/>
        </p:nvSpPr>
        <p:spPr bwMode="gray">
          <a:xfrm>
            <a:off x="852054" y="5712170"/>
            <a:ext cx="68441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4000" b="1" dirty="0" smtClean="0">
                <a:solidFill>
                  <a:srgbClr val="FF0000"/>
                </a:solidFill>
                <a:cs typeface="Arial" panose="020B0604020202020204" pitchFamily="34" charset="0"/>
              </a:rPr>
              <a:t>B </a:t>
            </a:r>
            <a:r>
              <a:rPr lang="en-US" altLang="en-US" sz="4000" b="1" dirty="0" smtClean="0">
                <a:solidFill>
                  <a:srgbClr val="FF0000"/>
                </a:solidFill>
                <a:cs typeface="Arial" panose="020B0604020202020204" pitchFamily="34" charset="0"/>
                <a:sym typeface="Wingdings" panose="05000000000000000000" pitchFamily="2" charset="2"/>
              </a:rPr>
              <a:t> C  A  E  D</a:t>
            </a:r>
            <a:endParaRPr lang="en-US" altLang="en-US" sz="4000" b="1" dirty="0">
              <a:solidFill>
                <a:srgbClr val="FF0000"/>
              </a:solidFill>
              <a:cs typeface="Arial" panose="020B0604020202020204" pitchFamily="34" charset="0"/>
            </a:endParaRPr>
          </a:p>
        </p:txBody>
      </p:sp>
      <p:sp>
        <p:nvSpPr>
          <p:cNvPr id="13" name="Right Arrow 12">
            <a:hlinkClick r:id="rId3" action="ppaction://hlinksldjump"/>
          </p:cNvPr>
          <p:cNvSpPr/>
          <p:nvPr/>
        </p:nvSpPr>
        <p:spPr bwMode="auto">
          <a:xfrm>
            <a:off x="76200" y="6172200"/>
            <a:ext cx="990600" cy="685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 name="Sun 1"/>
          <p:cNvSpPr/>
          <p:nvPr/>
        </p:nvSpPr>
        <p:spPr bwMode="auto">
          <a:xfrm>
            <a:off x="7924800" y="5029200"/>
            <a:ext cx="1066800" cy="990600"/>
          </a:xfrm>
          <a:prstGeom prst="su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8111501"/>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nextCondLst>
                <p:cond evt="onClick" delay="0">
                  <p:tgtEl>
                    <p:spTgt spid="2"/>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ltLang="en-US" dirty="0" smtClean="0"/>
              <a:t>Bài tập củng cố</a:t>
            </a:r>
            <a:endParaRPr lang="en-US" altLang="en-US" dirty="0"/>
          </a:p>
        </p:txBody>
      </p:sp>
      <p:sp>
        <p:nvSpPr>
          <p:cNvPr id="6" name="Text Box 9"/>
          <p:cNvSpPr txBox="1">
            <a:spLocks noChangeArrowheads="1"/>
          </p:cNvSpPr>
          <p:nvPr/>
        </p:nvSpPr>
        <p:spPr bwMode="gray">
          <a:xfrm>
            <a:off x="533399" y="1063428"/>
            <a:ext cx="81672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800" b="1" dirty="0" smtClean="0">
                <a:solidFill>
                  <a:srgbClr val="000000"/>
                </a:solidFill>
                <a:cs typeface="Arial" panose="020B0604020202020204" pitchFamily="34" charset="0"/>
              </a:rPr>
              <a:t>2. Ghép cột A với cột B để mô tả ý nghĩa của vùng lưới QBE trong cửa số thiết kế mẫu hỏi</a:t>
            </a:r>
            <a:endParaRPr lang="en-US" altLang="en-US" sz="2800" b="1" dirty="0">
              <a:solidFill>
                <a:srgbClr val="000000"/>
              </a:solidFill>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52698888"/>
              </p:ext>
            </p:extLst>
          </p:nvPr>
        </p:nvGraphicFramePr>
        <p:xfrm>
          <a:off x="533399" y="2286000"/>
          <a:ext cx="8153401" cy="3108960"/>
        </p:xfrm>
        <a:graphic>
          <a:graphicData uri="http://schemas.openxmlformats.org/drawingml/2006/table">
            <a:tbl>
              <a:tblPr firstRow="1" bandRow="1">
                <a:tableStyleId>{5C22544A-7EE6-4342-B048-85BDC9FD1C3A}</a:tableStyleId>
              </a:tblPr>
              <a:tblGrid>
                <a:gridCol w="2133601">
                  <a:extLst>
                    <a:ext uri="{9D8B030D-6E8A-4147-A177-3AD203B41FA5}">
                      <a16:colId xmlns:a16="http://schemas.microsoft.com/office/drawing/2014/main" val="3939521440"/>
                    </a:ext>
                  </a:extLst>
                </a:gridCol>
                <a:gridCol w="6019800">
                  <a:extLst>
                    <a:ext uri="{9D8B030D-6E8A-4147-A177-3AD203B41FA5}">
                      <a16:colId xmlns:a16="http://schemas.microsoft.com/office/drawing/2014/main" val="1176101794"/>
                    </a:ext>
                  </a:extLst>
                </a:gridCol>
              </a:tblGrid>
              <a:tr h="370840">
                <a:tc>
                  <a:txBody>
                    <a:bodyPr/>
                    <a:lstStyle/>
                    <a:p>
                      <a:pPr algn="ctr"/>
                      <a:r>
                        <a:rPr lang="en-US" sz="2800" dirty="0" smtClean="0"/>
                        <a:t>A</a:t>
                      </a:r>
                      <a:endParaRPr lang="en-US" sz="2800" dirty="0"/>
                    </a:p>
                  </a:txBody>
                  <a:tcPr/>
                </a:tc>
                <a:tc>
                  <a:txBody>
                    <a:bodyPr/>
                    <a:lstStyle/>
                    <a:p>
                      <a:pPr algn="ctr"/>
                      <a:r>
                        <a:rPr lang="en-US" sz="2800" dirty="0" smtClean="0"/>
                        <a:t>B</a:t>
                      </a:r>
                      <a:endParaRPr lang="en-US" sz="2800" dirty="0"/>
                    </a:p>
                  </a:txBody>
                  <a:tcPr/>
                </a:tc>
                <a:extLst>
                  <a:ext uri="{0D108BD9-81ED-4DB2-BD59-A6C34878D82A}">
                    <a16:rowId xmlns:a16="http://schemas.microsoft.com/office/drawing/2014/main" val="215989498"/>
                  </a:ext>
                </a:extLst>
              </a:tr>
              <a:tr h="370840">
                <a:tc>
                  <a:txBody>
                    <a:bodyPr/>
                    <a:lstStyle/>
                    <a:p>
                      <a:pPr marL="514350" marR="0" indent="-514350" algn="l" defTabSz="914400" rtl="0" eaLnBrk="1" fontAlgn="auto" latinLnBrk="0" hangingPunct="1">
                        <a:lnSpc>
                          <a:spcPct val="100000"/>
                        </a:lnSpc>
                        <a:spcBef>
                          <a:spcPts val="0"/>
                        </a:spcBef>
                        <a:spcAft>
                          <a:spcPts val="0"/>
                        </a:spcAft>
                        <a:buClrTx/>
                        <a:buSzTx/>
                        <a:buFontTx/>
                        <a:buAutoNum type="alphaLcPeriod"/>
                        <a:tabLst/>
                        <a:defRPr/>
                      </a:pPr>
                      <a:r>
                        <a:rPr lang="en-US" altLang="en-US" sz="2800" dirty="0" smtClean="0">
                          <a:solidFill>
                            <a:srgbClr val="000000"/>
                          </a:solidFill>
                          <a:cs typeface="Arial" panose="020B0604020202020204" pitchFamily="34" charset="0"/>
                        </a:rPr>
                        <a:t>Field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000000"/>
                          </a:solidFill>
                          <a:cs typeface="Arial" panose="020B0604020202020204" pitchFamily="34" charset="0"/>
                        </a:rPr>
                        <a:t>1. Tên bảng chứa trường truy vấn</a:t>
                      </a:r>
                    </a:p>
                  </a:txBody>
                  <a:tcPr/>
                </a:tc>
                <a:extLst>
                  <a:ext uri="{0D108BD9-81ED-4DB2-BD59-A6C34878D82A}">
                    <a16:rowId xmlns:a16="http://schemas.microsoft.com/office/drawing/2014/main" val="342519649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000000"/>
                          </a:solidFill>
                          <a:cs typeface="Arial" panose="020B0604020202020204" pitchFamily="34" charset="0"/>
                        </a:rPr>
                        <a:t>b. Table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000000"/>
                          </a:solidFill>
                          <a:cs typeface="Arial" panose="020B0604020202020204" pitchFamily="34" charset="0"/>
                        </a:rPr>
                        <a:t>2. Điều kiện truy vấn</a:t>
                      </a:r>
                    </a:p>
                  </a:txBody>
                  <a:tcPr/>
                </a:tc>
                <a:extLst>
                  <a:ext uri="{0D108BD9-81ED-4DB2-BD59-A6C34878D82A}">
                    <a16:rowId xmlns:a16="http://schemas.microsoft.com/office/drawing/2014/main" val="1707702695"/>
                  </a:ext>
                </a:extLst>
              </a:tr>
              <a:tr h="370840">
                <a:tc>
                  <a:txBody>
                    <a:bodyPr/>
                    <a:lstStyle/>
                    <a:p>
                      <a:pPr marL="514350" marR="0" indent="-514350" algn="l" defTabSz="914400" rtl="0" eaLnBrk="1" fontAlgn="auto" latinLnBrk="0" hangingPunct="1">
                        <a:lnSpc>
                          <a:spcPct val="100000"/>
                        </a:lnSpc>
                        <a:spcBef>
                          <a:spcPts val="0"/>
                        </a:spcBef>
                        <a:spcAft>
                          <a:spcPts val="0"/>
                        </a:spcAft>
                        <a:buClrTx/>
                        <a:buSzTx/>
                        <a:buFontTx/>
                        <a:buAutoNum type="alphaLcPeriod" startAt="3"/>
                        <a:tabLst/>
                        <a:defRPr/>
                      </a:pPr>
                      <a:r>
                        <a:rPr lang="en-US" sz="2800" dirty="0" smtClean="0">
                          <a:latin typeface="Arial" charset="0"/>
                          <a:cs typeface="Arial" charset="0"/>
                        </a:rPr>
                        <a:t>Sort</a:t>
                      </a:r>
                      <a:endParaRPr lang="en-US" altLang="en-US" sz="2800" dirty="0" smtClean="0">
                        <a:solidFill>
                          <a:srgbClr val="000000"/>
                        </a:solidFill>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000000"/>
                          </a:solidFill>
                          <a:cs typeface="Arial" panose="020B0604020202020204" pitchFamily="34" charset="0"/>
                        </a:rPr>
                        <a:t>3. Tên trường tham gia truy vấn</a:t>
                      </a:r>
                    </a:p>
                  </a:txBody>
                  <a:tcPr/>
                </a:tc>
                <a:extLst>
                  <a:ext uri="{0D108BD9-81ED-4DB2-BD59-A6C34878D82A}">
                    <a16:rowId xmlns:a16="http://schemas.microsoft.com/office/drawing/2014/main" val="15677311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000000"/>
                          </a:solidFill>
                          <a:cs typeface="Arial" panose="020B0604020202020204" pitchFamily="34" charset="0"/>
                        </a:rPr>
                        <a:t>d. Show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000000"/>
                          </a:solidFill>
                          <a:cs typeface="Arial" panose="020B0604020202020204" pitchFamily="34" charset="0"/>
                        </a:rPr>
                        <a:t>4. Sắp xếp trường tương ứng</a:t>
                      </a:r>
                    </a:p>
                  </a:txBody>
                  <a:tcPr/>
                </a:tc>
                <a:extLst>
                  <a:ext uri="{0D108BD9-81ED-4DB2-BD59-A6C34878D82A}">
                    <a16:rowId xmlns:a16="http://schemas.microsoft.com/office/drawing/2014/main" val="234185885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dirty="0" smtClean="0">
                          <a:solidFill>
                            <a:srgbClr val="000000"/>
                          </a:solidFill>
                          <a:cs typeface="Arial" panose="020B0604020202020204" pitchFamily="34" charset="0"/>
                        </a:rPr>
                        <a:t>e. Criteria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rgbClr val="000000"/>
                          </a:solidFill>
                          <a:cs typeface="Arial" panose="020B0604020202020204" pitchFamily="34" charset="0"/>
                        </a:rPr>
                        <a:t>5. Hiển thị/ Ẩn khi xem kết quả</a:t>
                      </a:r>
                    </a:p>
                  </a:txBody>
                  <a:tcPr/>
                </a:tc>
                <a:extLst>
                  <a:ext uri="{0D108BD9-81ED-4DB2-BD59-A6C34878D82A}">
                    <a16:rowId xmlns:a16="http://schemas.microsoft.com/office/drawing/2014/main" val="2238864429"/>
                  </a:ext>
                </a:extLst>
              </a:tr>
            </a:tbl>
          </a:graphicData>
        </a:graphic>
      </p:graphicFrame>
      <p:cxnSp>
        <p:nvCxnSpPr>
          <p:cNvPr id="21" name="Straight Arrow Connector 20"/>
          <p:cNvCxnSpPr/>
          <p:nvPr/>
        </p:nvCxnSpPr>
        <p:spPr bwMode="auto">
          <a:xfrm>
            <a:off x="2071255" y="3075146"/>
            <a:ext cx="900545" cy="893445"/>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flipV="1">
            <a:off x="2071255" y="2971800"/>
            <a:ext cx="699655" cy="601980"/>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1970809" y="4141470"/>
            <a:ext cx="800101" cy="389571"/>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2128404" y="4689157"/>
            <a:ext cx="642506" cy="547687"/>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V="1">
            <a:off x="2421082" y="3480284"/>
            <a:ext cx="303934" cy="1706858"/>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7267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 Box 13"/>
          <p:cNvSpPr txBox="1">
            <a:spLocks noChangeArrowheads="1"/>
          </p:cNvSpPr>
          <p:nvPr/>
        </p:nvSpPr>
        <p:spPr bwMode="auto">
          <a:xfrm>
            <a:off x="76200" y="2390775"/>
            <a:ext cx="2514600" cy="457200"/>
          </a:xfrm>
          <a:prstGeom prst="rect">
            <a:avLst/>
          </a:prstGeom>
          <a:noFill/>
          <a:ln w="9525">
            <a:noFill/>
            <a:miter lim="800000"/>
            <a:headEnd/>
            <a:tailEnd/>
          </a:ln>
          <a:effec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400" b="1" dirty="0" smtClean="0">
                <a:latin typeface="Tahoma" panose="020B0604030504040204" pitchFamily="34" charset="0"/>
                <a:cs typeface="Tahoma" panose="020B0604030504040204" pitchFamily="34" charset="0"/>
              </a:rPr>
              <a:t>1. KHÁI NIỆM:</a:t>
            </a:r>
          </a:p>
        </p:txBody>
      </p:sp>
      <p:sp>
        <p:nvSpPr>
          <p:cNvPr id="25615" name="Text Box 15"/>
          <p:cNvSpPr txBox="1">
            <a:spLocks noChangeArrowheads="1"/>
          </p:cNvSpPr>
          <p:nvPr/>
        </p:nvSpPr>
        <p:spPr bwMode="auto">
          <a:xfrm>
            <a:off x="228600" y="4226719"/>
            <a:ext cx="3124200" cy="488950"/>
          </a:xfrm>
          <a:prstGeom prst="rect">
            <a:avLst/>
          </a:prstGeom>
          <a:noFill/>
          <a:ln w="9525">
            <a:noFill/>
            <a:miter lim="800000"/>
            <a:headEnd/>
            <a:tailEnd/>
          </a:ln>
          <a:effec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l" eaLnBrk="1" hangingPunct="1">
              <a:spcBef>
                <a:spcPct val="50000"/>
              </a:spcBef>
              <a:defRPr/>
            </a:pPr>
            <a:r>
              <a:rPr lang="en-US" altLang="en-US" sz="2600" b="1" dirty="0" smtClean="0">
                <a:latin typeface="Tahoma" panose="020B0604030504040204" pitchFamily="34" charset="0"/>
                <a:cs typeface="Tahoma" panose="020B0604030504040204" pitchFamily="34" charset="0"/>
              </a:rPr>
              <a:t>2. TẠO MẪU HỎI</a:t>
            </a:r>
          </a:p>
        </p:txBody>
      </p:sp>
      <p:sp>
        <p:nvSpPr>
          <p:cNvPr id="25616" name="Text Box 16"/>
          <p:cNvSpPr txBox="1">
            <a:spLocks noChangeArrowheads="1"/>
          </p:cNvSpPr>
          <p:nvPr/>
        </p:nvSpPr>
        <p:spPr bwMode="auto">
          <a:xfrm>
            <a:off x="2376055" y="4751388"/>
            <a:ext cx="6705600" cy="519112"/>
          </a:xfrm>
          <a:prstGeom prst="rect">
            <a:avLst/>
          </a:prstGeom>
          <a:noFill/>
          <a:ln w="9525">
            <a:noFill/>
            <a:miter lim="800000"/>
            <a:headEnd/>
            <a:tailEnd/>
          </a:ln>
          <a:effectLst/>
        </p:spPr>
        <p:txBody>
          <a:bodyPr>
            <a:spAutoFit/>
          </a:bodyPr>
          <a:lstStyle/>
          <a:p>
            <a:pPr algn="just" eaLnBrk="1" hangingPunct="1">
              <a:spcBef>
                <a:spcPct val="50000"/>
              </a:spcBef>
              <a:buFont typeface="Wingdings" pitchFamily="2" charset="2"/>
              <a:buNone/>
              <a:defRPr/>
            </a:pPr>
            <a:r>
              <a:rPr lang="en-US" sz="2800" dirty="0">
                <a:latin typeface="Times New Roman" pitchFamily="18" charset="0"/>
                <a:cs typeface="Times New Roman" pitchFamily="18" charset="0"/>
                <a:sym typeface="Wingdings" pitchFamily="2" charset="2"/>
              </a:rPr>
              <a:t>- Xác định các thông số cần tạo mẫu hỏi</a:t>
            </a:r>
            <a:endParaRPr lang="en-US" sz="2800" dirty="0">
              <a:latin typeface="Times New Roman" pitchFamily="18" charset="0"/>
              <a:cs typeface="Times New Roman" pitchFamily="18" charset="0"/>
            </a:endParaRPr>
          </a:p>
        </p:txBody>
      </p:sp>
      <p:sp>
        <p:nvSpPr>
          <p:cNvPr id="25617" name="Text Box 17"/>
          <p:cNvSpPr txBox="1">
            <a:spLocks noChangeArrowheads="1"/>
          </p:cNvSpPr>
          <p:nvPr/>
        </p:nvSpPr>
        <p:spPr bwMode="auto">
          <a:xfrm>
            <a:off x="2590800" y="2390775"/>
            <a:ext cx="6324600" cy="1800225"/>
          </a:xfrm>
          <a:prstGeom prst="rect">
            <a:avLst/>
          </a:prstGeom>
          <a:noFill/>
          <a:ln w="9525">
            <a:noFill/>
            <a:miter lim="800000"/>
            <a:headEnd/>
            <a:tailEnd/>
          </a:ln>
          <a:effectLst/>
        </p:spPr>
        <p:txBody>
          <a:bodyPr>
            <a:spAutoFit/>
          </a:bodyPr>
          <a:lstStyle/>
          <a:p>
            <a:pPr algn="just">
              <a:spcBef>
                <a:spcPct val="50000"/>
              </a:spcBef>
              <a:defRPr/>
            </a:pPr>
            <a:r>
              <a:rPr lang="en-US" sz="2800" dirty="0">
                <a:latin typeface="Times New Roman" pitchFamily="18" charset="0"/>
                <a:cs typeface="Times New Roman" pitchFamily="18" charset="0"/>
              </a:rPr>
              <a:t>Mẫu hỏi là một loại đối tượng của ACCESS dùng để sắp xếp, tìm kiếm và kết xuất dữ liệu từ </a:t>
            </a:r>
            <a:r>
              <a:rPr lang="en-US" sz="2800" dirty="0">
                <a:latin typeface="Times New Roman" pitchFamily="18" charset="0"/>
              </a:rPr>
              <a:t>một/ nhiều bảng và mẫu hỏi khác.</a:t>
            </a:r>
            <a:r>
              <a:rPr lang="en-US" sz="2800" dirty="0">
                <a:latin typeface="Arial" charset="0"/>
              </a:rPr>
              <a:t> </a:t>
            </a:r>
            <a:endParaRPr lang="en-US" sz="2800" dirty="0">
              <a:latin typeface="Times New Roman" pitchFamily="18" charset="0"/>
              <a:cs typeface="Times New Roman" pitchFamily="18" charset="0"/>
            </a:endParaRPr>
          </a:p>
        </p:txBody>
      </p:sp>
      <p:sp>
        <p:nvSpPr>
          <p:cNvPr id="25618" name="Text Box 18"/>
          <p:cNvSpPr txBox="1">
            <a:spLocks noChangeArrowheads="1"/>
          </p:cNvSpPr>
          <p:nvPr/>
        </p:nvSpPr>
        <p:spPr bwMode="auto">
          <a:xfrm>
            <a:off x="2376055" y="5284788"/>
            <a:ext cx="5486400" cy="523220"/>
          </a:xfrm>
          <a:prstGeom prst="rect">
            <a:avLst/>
          </a:prstGeom>
          <a:noFill/>
          <a:ln w="9525">
            <a:noFill/>
            <a:miter lim="800000"/>
            <a:headEnd/>
            <a:tailEnd/>
          </a:ln>
          <a:effectLst/>
        </p:spPr>
        <p:txBody>
          <a:bodyPr>
            <a:spAutoFit/>
          </a:bodyPr>
          <a:lstStyle/>
          <a:p>
            <a:pPr algn="just" eaLnBrk="1" hangingPunct="1">
              <a:spcBef>
                <a:spcPct val="50000"/>
              </a:spcBef>
              <a:defRPr/>
            </a:pPr>
            <a:r>
              <a:rPr lang="en-US" sz="2800" dirty="0" smtClean="0">
                <a:latin typeface="Times New Roman" pitchFamily="18" charset="0"/>
                <a:cs typeface="Times New Roman" pitchFamily="18" charset="0"/>
                <a:sym typeface="Wingdings" pitchFamily="2" charset="2"/>
              </a:rPr>
              <a:t>- Thao </a:t>
            </a:r>
            <a:r>
              <a:rPr lang="en-US" sz="2800" dirty="0">
                <a:latin typeface="Times New Roman" pitchFamily="18" charset="0"/>
                <a:cs typeface="Times New Roman" pitchFamily="18" charset="0"/>
                <a:sym typeface="Wingdings" pitchFamily="2" charset="2"/>
              </a:rPr>
              <a:t>tác tạo mẫu </a:t>
            </a:r>
            <a:r>
              <a:rPr lang="en-US" sz="2800" dirty="0" smtClean="0">
                <a:latin typeface="Times New Roman" pitchFamily="18" charset="0"/>
                <a:cs typeface="Times New Roman" pitchFamily="18" charset="0"/>
                <a:sym typeface="Wingdings" pitchFamily="2" charset="2"/>
              </a:rPr>
              <a:t>hỏi</a:t>
            </a:r>
          </a:p>
        </p:txBody>
      </p:sp>
      <p:sp>
        <p:nvSpPr>
          <p:cNvPr id="73740" name="Rectangle 12"/>
          <p:cNvSpPr>
            <a:spLocks noChangeArrowheads="1"/>
          </p:cNvSpPr>
          <p:nvPr/>
        </p:nvSpPr>
        <p:spPr bwMode="auto">
          <a:xfrm>
            <a:off x="457200" y="258763"/>
            <a:ext cx="8229600" cy="639762"/>
          </a:xfrm>
          <a:prstGeom prst="rect">
            <a:avLst/>
          </a:prstGeom>
          <a:noFill/>
          <a:ln w="9525">
            <a:noFill/>
            <a:miter lim="800000"/>
            <a:headEnd/>
            <a:tailEnd/>
          </a:ln>
          <a:effectLst/>
        </p:spPr>
        <p:txBody>
          <a:bodyPr anchor="ctr"/>
          <a:lstStyle/>
          <a:p>
            <a:pPr algn="ctr" eaLnBrk="1" hangingPunct="1">
              <a:defRPr/>
            </a:pPr>
            <a:r>
              <a:rPr lang="en-US" sz="3600" b="1">
                <a:solidFill>
                  <a:schemeClr val="tx2"/>
                </a:solidFill>
                <a:effectLst>
                  <a:outerShdw blurRad="38100" dist="38100" dir="2700000" algn="tl">
                    <a:srgbClr val="000000"/>
                  </a:outerShdw>
                </a:effectLst>
                <a:latin typeface=".VnSouthern" pitchFamily="34" charset="0"/>
                <a:cs typeface="Arial" charset="0"/>
                <a:hlinkClick r:id="rId2" action="ppaction://hlinkfile"/>
              </a:rPr>
              <a:t>Cñng cè vµ luyÖn tËp</a:t>
            </a:r>
          </a:p>
        </p:txBody>
      </p:sp>
      <p:sp>
        <p:nvSpPr>
          <p:cNvPr id="9" name="Rectangle 4"/>
          <p:cNvSpPr txBox="1">
            <a:spLocks noChangeArrowheads="1"/>
          </p:cNvSpPr>
          <p:nvPr/>
        </p:nvSpPr>
        <p:spPr bwMode="gray">
          <a:xfrm>
            <a:off x="2362200" y="912813"/>
            <a:ext cx="6705600" cy="990600"/>
          </a:xfrm>
          <a:prstGeom prst="rect">
            <a:avLst/>
          </a:prstGeom>
          <a:noFill/>
          <a:ln>
            <a:noFill/>
          </a:ln>
          <a:effectLst>
            <a:outerShdw dist="28398" dir="1593903" algn="ctr" rotWithShape="0">
              <a:schemeClr val="bg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kern="1200">
                <a:solidFill>
                  <a:srgbClr val="000000"/>
                </a:solidFill>
                <a:latin typeface="+mj-lt"/>
                <a:ea typeface="+mj-ea"/>
                <a:cs typeface="+mj-cs"/>
              </a:defRPr>
            </a:lvl1pPr>
            <a:lvl2pPr algn="l" rtl="0" fontAlgn="base">
              <a:spcBef>
                <a:spcPct val="0"/>
              </a:spcBef>
              <a:spcAft>
                <a:spcPct val="0"/>
              </a:spcAft>
              <a:defRPr sz="3200" b="1">
                <a:solidFill>
                  <a:srgbClr val="000000"/>
                </a:solidFill>
                <a:latin typeface="Verdana" panose="020B0604030504040204" pitchFamily="34" charset="0"/>
              </a:defRPr>
            </a:lvl2pPr>
            <a:lvl3pPr algn="l" rtl="0" fontAlgn="base">
              <a:spcBef>
                <a:spcPct val="0"/>
              </a:spcBef>
              <a:spcAft>
                <a:spcPct val="0"/>
              </a:spcAft>
              <a:defRPr sz="3200" b="1">
                <a:solidFill>
                  <a:srgbClr val="000000"/>
                </a:solidFill>
                <a:latin typeface="Verdana" panose="020B0604030504040204" pitchFamily="34" charset="0"/>
              </a:defRPr>
            </a:lvl3pPr>
            <a:lvl4pPr algn="l" rtl="0" fontAlgn="base">
              <a:spcBef>
                <a:spcPct val="0"/>
              </a:spcBef>
              <a:spcAft>
                <a:spcPct val="0"/>
              </a:spcAft>
              <a:defRPr sz="3200" b="1">
                <a:solidFill>
                  <a:srgbClr val="000000"/>
                </a:solidFill>
                <a:latin typeface="Verdana" panose="020B0604030504040204" pitchFamily="34" charset="0"/>
              </a:defRPr>
            </a:lvl4pPr>
            <a:lvl5pPr algn="l" rtl="0" fontAlgn="base">
              <a:spcBef>
                <a:spcPct val="0"/>
              </a:spcBef>
              <a:spcAft>
                <a:spcPct val="0"/>
              </a:spcAft>
              <a:defRPr sz="3200" b="1">
                <a:solidFill>
                  <a:srgbClr val="000000"/>
                </a:solidFill>
                <a:latin typeface="Verdana" panose="020B0604030504040204" pitchFamily="34" charset="0"/>
              </a:defRPr>
            </a:lvl5pPr>
            <a:lvl6pPr marL="457200" algn="l" rtl="0" fontAlgn="base">
              <a:spcBef>
                <a:spcPct val="0"/>
              </a:spcBef>
              <a:spcAft>
                <a:spcPct val="0"/>
              </a:spcAft>
              <a:defRPr sz="3200" b="1">
                <a:solidFill>
                  <a:srgbClr val="000000"/>
                </a:solidFill>
                <a:latin typeface="Verdana" panose="020B0604030504040204" pitchFamily="34" charset="0"/>
              </a:defRPr>
            </a:lvl6pPr>
            <a:lvl7pPr marL="914400" algn="l" rtl="0" fontAlgn="base">
              <a:spcBef>
                <a:spcPct val="0"/>
              </a:spcBef>
              <a:spcAft>
                <a:spcPct val="0"/>
              </a:spcAft>
              <a:defRPr sz="3200" b="1">
                <a:solidFill>
                  <a:srgbClr val="000000"/>
                </a:solidFill>
                <a:latin typeface="Verdana" panose="020B0604030504040204" pitchFamily="34" charset="0"/>
              </a:defRPr>
            </a:lvl7pPr>
            <a:lvl8pPr marL="1371600" algn="l" rtl="0" fontAlgn="base">
              <a:spcBef>
                <a:spcPct val="0"/>
              </a:spcBef>
              <a:spcAft>
                <a:spcPct val="0"/>
              </a:spcAft>
              <a:defRPr sz="3200" b="1">
                <a:solidFill>
                  <a:srgbClr val="000000"/>
                </a:solidFill>
                <a:latin typeface="Verdana" panose="020B0604030504040204" pitchFamily="34" charset="0"/>
              </a:defRPr>
            </a:lvl8pPr>
            <a:lvl9pPr marL="1828800" algn="l" rtl="0" fontAlgn="base">
              <a:spcBef>
                <a:spcPct val="0"/>
              </a:spcBef>
              <a:spcAft>
                <a:spcPct val="0"/>
              </a:spcAft>
              <a:defRPr sz="3200" b="1">
                <a:solidFill>
                  <a:srgbClr val="000000"/>
                </a:solidFill>
                <a:latin typeface="Verdana" panose="020B0604030504040204" pitchFamily="34" charset="0"/>
              </a:defRPr>
            </a:lvl9pPr>
          </a:lstStyle>
          <a:p>
            <a:pPr>
              <a:tabLst>
                <a:tab pos="2743200" algn="l"/>
              </a:tabLst>
            </a:pPr>
            <a:r>
              <a:rPr lang="en-US" altLang="en-US" sz="3000" smtClean="0">
                <a:solidFill>
                  <a:schemeClr val="accent2"/>
                </a:solidFill>
                <a:effectLst>
                  <a:outerShdw blurRad="38100" dist="38100" dir="2700000" algn="tl">
                    <a:srgbClr val="000000">
                      <a:alpha val="43137"/>
                    </a:srgbClr>
                  </a:outerShdw>
                </a:effectLst>
              </a:rPr>
              <a:t/>
            </a:r>
            <a:br>
              <a:rPr lang="en-US" altLang="en-US" sz="3000" smtClean="0">
                <a:solidFill>
                  <a:schemeClr val="accent2"/>
                </a:solidFill>
                <a:effectLst>
                  <a:outerShdw blurRad="38100" dist="38100" dir="2700000" algn="tl">
                    <a:srgbClr val="000000">
                      <a:alpha val="43137"/>
                    </a:srgbClr>
                  </a:outerShdw>
                </a:effectLst>
              </a:rPr>
            </a:br>
            <a:r>
              <a:rPr lang="vi-VN" altLang="en-US" sz="3000" smtClean="0">
                <a:effectLst>
                  <a:outerShdw blurRad="38100" dist="38100" dir="2700000" algn="tl">
                    <a:srgbClr val="000000">
                      <a:alpha val="43137"/>
                    </a:srgbClr>
                  </a:outerShdw>
                </a:effectLst>
              </a:rPr>
              <a:t>TRUY VẤN DỮ LIỆU</a:t>
            </a:r>
            <a:endParaRPr lang="en-US" alt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471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ctrTitle"/>
          </p:nvPr>
        </p:nvSpPr>
        <p:spPr>
          <a:xfrm>
            <a:off x="1143000" y="2438400"/>
            <a:ext cx="7010400" cy="1219200"/>
          </a:xfrm>
        </p:spPr>
        <p:txBody>
          <a:bodyPr/>
          <a:lstStyle/>
          <a:p>
            <a:r>
              <a:rPr lang="en-US" altLang="en-US" sz="6000"/>
              <a:t>Thank You!</a:t>
            </a:r>
          </a:p>
        </p:txBody>
      </p:sp>
      <p:sp>
        <p:nvSpPr>
          <p:cNvPr id="2" name="Subtitle 1"/>
          <p:cNvSpPr>
            <a:spLocks noGrp="1"/>
          </p:cNvSpPr>
          <p:nvPr>
            <p:ph type="subTitle" idx="1"/>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156" y="4495800"/>
            <a:ext cx="1874088" cy="19095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651163" y="245859"/>
            <a:ext cx="7239000" cy="563562"/>
          </a:xfrm>
        </p:spPr>
        <p:txBody>
          <a:bodyPr>
            <a:normAutofit fontScale="90000"/>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955" b="8955"/>
          <a:stretch/>
        </p:blipFill>
        <p:spPr>
          <a:xfrm>
            <a:off x="762000" y="914400"/>
            <a:ext cx="7322128" cy="4753870"/>
          </a:xfrm>
          <a:ln>
            <a:solidFill>
              <a:schemeClr val="accent1"/>
            </a:solidFill>
          </a:ln>
        </p:spPr>
      </p:pic>
      <p:sp>
        <p:nvSpPr>
          <p:cNvPr id="2" name="Rectangle 1"/>
          <p:cNvSpPr/>
          <p:nvPr/>
        </p:nvSpPr>
        <p:spPr>
          <a:xfrm>
            <a:off x="3373737" y="5668270"/>
            <a:ext cx="2098651"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Library</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2146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37130"/>
            <a:ext cx="6934200" cy="4594900"/>
          </a:xfrm>
          <a:prstGeom prst="rect">
            <a:avLst/>
          </a:prstGeom>
          <a:ln>
            <a:solidFill>
              <a:schemeClr val="accent1"/>
            </a:solidFill>
          </a:ln>
        </p:spPr>
      </p:pic>
      <p:sp>
        <p:nvSpPr>
          <p:cNvPr id="11" name="Rectangle 2"/>
          <p:cNvSpPr>
            <a:spLocks noGrp="1" noChangeArrowheads="1"/>
          </p:cNvSpPr>
          <p:nvPr>
            <p:ph type="title"/>
          </p:nvPr>
        </p:nvSpPr>
        <p:spPr>
          <a:xfrm>
            <a:off x="651163" y="245859"/>
            <a:ext cx="7239000" cy="563562"/>
          </a:xfrm>
        </p:spPr>
        <p:txBody>
          <a:bodyPr>
            <a:normAutofit fontScale="90000"/>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3389767" y="5668270"/>
            <a:ext cx="2066592"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School</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0902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914400"/>
            <a:ext cx="7502237" cy="4860542"/>
          </a:xfrm>
          <a:prstGeom prst="rect">
            <a:avLst/>
          </a:prstGeom>
          <a:ln>
            <a:solidFill>
              <a:schemeClr val="accent1"/>
            </a:solidFill>
          </a:ln>
        </p:spPr>
      </p:pic>
      <p:sp>
        <p:nvSpPr>
          <p:cNvPr id="11" name="Rectangle 2"/>
          <p:cNvSpPr>
            <a:spLocks noGrp="1" noChangeArrowheads="1"/>
          </p:cNvSpPr>
          <p:nvPr>
            <p:ph type="title"/>
          </p:nvPr>
        </p:nvSpPr>
        <p:spPr>
          <a:xfrm>
            <a:off x="651163" y="245859"/>
            <a:ext cx="7239000" cy="563562"/>
          </a:xfrm>
        </p:spPr>
        <p:txBody>
          <a:bodyPr>
            <a:normAutofit fontScale="90000"/>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3075578" y="5668270"/>
            <a:ext cx="2694970"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Business</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997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6767"/>
          <a:stretch/>
        </p:blipFill>
        <p:spPr>
          <a:xfrm>
            <a:off x="762000" y="990601"/>
            <a:ext cx="7690405" cy="4677669"/>
          </a:xfrm>
          <a:prstGeom prst="rect">
            <a:avLst/>
          </a:prstGeom>
          <a:ln>
            <a:solidFill>
              <a:schemeClr val="accent1"/>
            </a:solidFill>
          </a:ln>
        </p:spPr>
      </p:pic>
      <p:sp>
        <p:nvSpPr>
          <p:cNvPr id="11" name="Rectangle 2"/>
          <p:cNvSpPr>
            <a:spLocks noGrp="1" noChangeArrowheads="1"/>
          </p:cNvSpPr>
          <p:nvPr>
            <p:ph type="title"/>
          </p:nvPr>
        </p:nvSpPr>
        <p:spPr>
          <a:xfrm>
            <a:off x="651163" y="245859"/>
            <a:ext cx="7239000" cy="563562"/>
          </a:xfrm>
        </p:spPr>
        <p:txBody>
          <a:bodyPr>
            <a:normAutofit fontScale="90000"/>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3530832" y="5668270"/>
            <a:ext cx="1784463" cy="769441"/>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Office</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3808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1059873" y="2776584"/>
            <a:ext cx="7467600" cy="652416"/>
          </a:xfrm>
          <a:prstGeom prst="round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en-US" sz="3000" i="1" dirty="0"/>
              <a:t>Make-Table Query (truy vấn tạo bảng)</a:t>
            </a:r>
          </a:p>
        </p:txBody>
      </p:sp>
      <p:sp>
        <p:nvSpPr>
          <p:cNvPr id="29" name="Rectangle 2"/>
          <p:cNvSpPr>
            <a:spLocks noGrp="1" noChangeArrowheads="1"/>
          </p:cNvSpPr>
          <p:nvPr>
            <p:ph type="title"/>
          </p:nvPr>
        </p:nvSpPr>
        <p:spPr>
          <a:xfrm>
            <a:off x="457200" y="301101"/>
            <a:ext cx="7239000" cy="563562"/>
          </a:xfrm>
        </p:spPr>
        <p:txBody>
          <a:bodyPr>
            <a:normAutofit fontScale="90000"/>
          </a:bodyPr>
          <a:lstStyle/>
          <a:p>
            <a:r>
              <a:rPr lang="en-US" altLang="en-US" dirty="0"/>
              <a:t>Giới thiệu</a:t>
            </a:r>
            <a:endParaRPr lang="en-US" altLang="en-US"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bwMode="auto">
          <a:xfrm>
            <a:off x="1059873" y="1051367"/>
            <a:ext cx="7467600" cy="685800"/>
          </a:xfrm>
          <a:prstGeom prst="round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en-US" sz="3000" i="1" dirty="0"/>
              <a:t>Select Query (truy vấn lựa chọn)</a:t>
            </a:r>
            <a:endParaRPr kumimoji="0" lang="en-US" sz="3000" i="0" u="none" strike="noStrike" cap="none" normalizeH="0" baseline="0" dirty="0" smtClean="0">
              <a:ln>
                <a:noFill/>
              </a:ln>
              <a:solidFill>
                <a:schemeClr val="tx1"/>
              </a:solidFill>
              <a:effectLst/>
            </a:endParaRPr>
          </a:p>
        </p:txBody>
      </p:sp>
      <p:sp>
        <p:nvSpPr>
          <p:cNvPr id="56" name="Rounded Rectangle 55"/>
          <p:cNvSpPr/>
          <p:nvPr/>
        </p:nvSpPr>
        <p:spPr bwMode="auto">
          <a:xfrm>
            <a:off x="1059873" y="1909841"/>
            <a:ext cx="7467600" cy="662317"/>
          </a:xfrm>
          <a:prstGeom prst="round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en-US" sz="3000" i="1" dirty="0"/>
              <a:t>Crosstab Query (truy vấn chéo)</a:t>
            </a:r>
          </a:p>
        </p:txBody>
      </p:sp>
      <p:sp>
        <p:nvSpPr>
          <p:cNvPr id="58" name="Rounded Rectangle 57"/>
          <p:cNvSpPr/>
          <p:nvPr/>
        </p:nvSpPr>
        <p:spPr bwMode="auto">
          <a:xfrm>
            <a:off x="1059873" y="3728977"/>
            <a:ext cx="7467600" cy="614424"/>
          </a:xfrm>
          <a:prstGeom prst="round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en-US" sz="3000" i="1" dirty="0"/>
              <a:t>Update Query (truy vấn cập nhật)</a:t>
            </a:r>
          </a:p>
        </p:txBody>
      </p:sp>
      <p:sp>
        <p:nvSpPr>
          <p:cNvPr id="59" name="Rounded Rectangle 58"/>
          <p:cNvSpPr/>
          <p:nvPr/>
        </p:nvSpPr>
        <p:spPr bwMode="auto">
          <a:xfrm>
            <a:off x="1059873" y="4562389"/>
            <a:ext cx="7467600" cy="619211"/>
          </a:xfrm>
          <a:prstGeom prst="round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en-US" sz="3000" i="1" dirty="0"/>
              <a:t>Append Query (truy vấn bổ sung)</a:t>
            </a:r>
          </a:p>
        </p:txBody>
      </p:sp>
      <p:sp>
        <p:nvSpPr>
          <p:cNvPr id="60" name="Rounded Rectangle 59"/>
          <p:cNvSpPr/>
          <p:nvPr/>
        </p:nvSpPr>
        <p:spPr bwMode="auto">
          <a:xfrm>
            <a:off x="1059873" y="5421370"/>
            <a:ext cx="7467600" cy="667919"/>
          </a:xfrm>
          <a:prstGeom prst="roundRect">
            <a:avLst/>
          </a:prstGeom>
          <a:solidFill>
            <a:srgbClr val="FFFF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en-US" sz="3000" i="1" dirty="0"/>
              <a:t>Delete Query (truy vấn xóa)</a:t>
            </a:r>
          </a:p>
        </p:txBody>
      </p:sp>
      <p:sp>
        <p:nvSpPr>
          <p:cNvPr id="62" name="Text Box 32"/>
          <p:cNvSpPr txBox="1">
            <a:spLocks noChangeArrowheads="1"/>
          </p:cNvSpPr>
          <p:nvPr/>
        </p:nvSpPr>
        <p:spPr bwMode="white">
          <a:xfrm>
            <a:off x="678873" y="1066800"/>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a:solidFill>
                  <a:srgbClr val="FF0000"/>
                </a:solidFill>
                <a:cs typeface="Arial" panose="020B0604020202020204" pitchFamily="34" charset="0"/>
              </a:rPr>
              <a:t>1</a:t>
            </a:r>
          </a:p>
        </p:txBody>
      </p:sp>
      <p:pic>
        <p:nvPicPr>
          <p:cNvPr id="64"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98437" y="9865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83465" y="1907736"/>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98437" y="36535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98437" y="44917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98437" y="5329922"/>
            <a:ext cx="1020763" cy="122327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98437" y="2739122"/>
            <a:ext cx="1020763" cy="1223278"/>
          </a:xfrm>
          <a:prstGeom prst="rect">
            <a:avLst/>
          </a:prstGeom>
          <a:noFill/>
          <a:extLst>
            <a:ext uri="{909E8E84-426E-40DD-AFC4-6F175D3DCCD1}">
              <a14:hiddenFill xmlns:a14="http://schemas.microsoft.com/office/drawing/2010/main">
                <a:solidFill>
                  <a:srgbClr val="FFFFFF"/>
                </a:solidFill>
              </a14:hiddenFill>
            </a:ext>
          </a:extLst>
        </p:spPr>
      </p:pic>
      <p:sp>
        <p:nvSpPr>
          <p:cNvPr id="71" name="Text Box 32"/>
          <p:cNvSpPr txBox="1">
            <a:spLocks noChangeArrowheads="1"/>
          </p:cNvSpPr>
          <p:nvPr/>
        </p:nvSpPr>
        <p:spPr bwMode="white">
          <a:xfrm>
            <a:off x="685800" y="1980285"/>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smtClean="0">
                <a:solidFill>
                  <a:srgbClr val="FF0000"/>
                </a:solidFill>
                <a:cs typeface="Arial" panose="020B0604020202020204" pitchFamily="34" charset="0"/>
              </a:rPr>
              <a:t>2</a:t>
            </a:r>
            <a:endParaRPr lang="en-US" altLang="en-US" sz="3500" b="1" dirty="0">
              <a:solidFill>
                <a:srgbClr val="FF0000"/>
              </a:solidFill>
              <a:cs typeface="Arial" panose="020B0604020202020204" pitchFamily="34" charset="0"/>
            </a:endParaRPr>
          </a:p>
        </p:txBody>
      </p:sp>
      <p:sp>
        <p:nvSpPr>
          <p:cNvPr id="72" name="Text Box 32"/>
          <p:cNvSpPr txBox="1">
            <a:spLocks noChangeArrowheads="1"/>
          </p:cNvSpPr>
          <p:nvPr/>
        </p:nvSpPr>
        <p:spPr bwMode="white">
          <a:xfrm>
            <a:off x="693846" y="2811928"/>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smtClean="0">
                <a:solidFill>
                  <a:srgbClr val="FF0000"/>
                </a:solidFill>
                <a:cs typeface="Arial" panose="020B0604020202020204" pitchFamily="34" charset="0"/>
              </a:rPr>
              <a:t>3</a:t>
            </a:r>
            <a:endParaRPr lang="en-US" altLang="en-US" sz="3500" b="1" dirty="0">
              <a:solidFill>
                <a:srgbClr val="FF0000"/>
              </a:solidFill>
              <a:cs typeface="Arial" panose="020B0604020202020204" pitchFamily="34" charset="0"/>
            </a:endParaRPr>
          </a:p>
        </p:txBody>
      </p:sp>
      <p:sp>
        <p:nvSpPr>
          <p:cNvPr id="73" name="Text Box 32"/>
          <p:cNvSpPr txBox="1">
            <a:spLocks noChangeArrowheads="1"/>
          </p:cNvSpPr>
          <p:nvPr/>
        </p:nvSpPr>
        <p:spPr bwMode="white">
          <a:xfrm>
            <a:off x="693846" y="3740080"/>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a:solidFill>
                  <a:srgbClr val="FF0000"/>
                </a:solidFill>
                <a:cs typeface="Arial" panose="020B0604020202020204" pitchFamily="34" charset="0"/>
              </a:rPr>
              <a:t>4</a:t>
            </a:r>
          </a:p>
        </p:txBody>
      </p:sp>
      <p:sp>
        <p:nvSpPr>
          <p:cNvPr id="74" name="Text Box 32"/>
          <p:cNvSpPr txBox="1">
            <a:spLocks noChangeArrowheads="1"/>
          </p:cNvSpPr>
          <p:nvPr/>
        </p:nvSpPr>
        <p:spPr bwMode="white">
          <a:xfrm>
            <a:off x="692729" y="4585768"/>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a:solidFill>
                  <a:srgbClr val="FF0000"/>
                </a:solidFill>
                <a:cs typeface="Arial" panose="020B0604020202020204" pitchFamily="34" charset="0"/>
              </a:rPr>
              <a:t>5</a:t>
            </a:r>
          </a:p>
        </p:txBody>
      </p:sp>
      <p:sp>
        <p:nvSpPr>
          <p:cNvPr id="75" name="Text Box 32"/>
          <p:cNvSpPr txBox="1">
            <a:spLocks noChangeArrowheads="1"/>
          </p:cNvSpPr>
          <p:nvPr/>
        </p:nvSpPr>
        <p:spPr bwMode="white">
          <a:xfrm>
            <a:off x="709037" y="5424163"/>
            <a:ext cx="3810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500" b="1" dirty="0" smtClean="0">
                <a:solidFill>
                  <a:srgbClr val="FF0000"/>
                </a:solidFill>
                <a:cs typeface="Arial" panose="020B0604020202020204" pitchFamily="34" charset="0"/>
              </a:rPr>
              <a:t>6</a:t>
            </a:r>
            <a:endParaRPr lang="en-US" altLang="en-US" sz="3500" b="1" dirty="0">
              <a:solidFill>
                <a:srgbClr val="FF0000"/>
              </a:solidFill>
              <a:cs typeface="Arial" panose="020B0604020202020204" pitchFamily="34" charset="0"/>
            </a:endParaRPr>
          </a:p>
        </p:txBody>
      </p:sp>
    </p:spTree>
    <p:extLst>
      <p:ext uri="{BB962C8B-B14F-4D97-AF65-F5344CB8AC3E}">
        <p14:creationId xmlns:p14="http://schemas.microsoft.com/office/powerpoint/2010/main" val="1398744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vi-VN" altLang="en-US" dirty="0" smtClean="0"/>
              <a:t>Nội dung bài học</a:t>
            </a:r>
            <a:endParaRPr lang="en-US" altLang="en-US" dirty="0"/>
          </a:p>
        </p:txBody>
      </p:sp>
      <p:grpSp>
        <p:nvGrpSpPr>
          <p:cNvPr id="287747" name="Group 3"/>
          <p:cNvGrpSpPr>
            <a:grpSpLocks/>
          </p:cNvGrpSpPr>
          <p:nvPr/>
        </p:nvGrpSpPr>
        <p:grpSpPr bwMode="auto">
          <a:xfrm>
            <a:off x="1981200" y="4051444"/>
            <a:ext cx="5311775" cy="688975"/>
            <a:chOff x="720" y="1392"/>
            <a:chExt cx="4058" cy="480"/>
          </a:xfrm>
        </p:grpSpPr>
        <p:sp>
          <p:nvSpPr>
            <p:cNvPr id="2877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49" name="Group 5"/>
            <p:cNvGrpSpPr>
              <a:grpSpLocks/>
            </p:cNvGrpSpPr>
            <p:nvPr/>
          </p:nvGrpSpPr>
          <p:grpSpPr bwMode="auto">
            <a:xfrm>
              <a:off x="730" y="1407"/>
              <a:ext cx="4043" cy="444"/>
              <a:chOff x="744" y="1407"/>
              <a:chExt cx="3988" cy="444"/>
            </a:xfrm>
          </p:grpSpPr>
          <p:sp>
            <p:nvSpPr>
              <p:cNvPr id="2877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52" name="Group 8"/>
          <p:cNvGrpSpPr>
            <a:grpSpLocks/>
          </p:cNvGrpSpPr>
          <p:nvPr/>
        </p:nvGrpSpPr>
        <p:grpSpPr bwMode="auto">
          <a:xfrm>
            <a:off x="1981200" y="4916632"/>
            <a:ext cx="5311775" cy="688975"/>
            <a:chOff x="720" y="1392"/>
            <a:chExt cx="4058" cy="480"/>
          </a:xfrm>
        </p:grpSpPr>
        <p:sp>
          <p:nvSpPr>
            <p:cNvPr id="2877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54" name="Group 10"/>
            <p:cNvGrpSpPr>
              <a:grpSpLocks/>
            </p:cNvGrpSpPr>
            <p:nvPr/>
          </p:nvGrpSpPr>
          <p:grpSpPr bwMode="auto">
            <a:xfrm>
              <a:off x="730" y="1407"/>
              <a:ext cx="4043" cy="444"/>
              <a:chOff x="744" y="1407"/>
              <a:chExt cx="3988" cy="444"/>
            </a:xfrm>
          </p:grpSpPr>
          <p:sp>
            <p:nvSpPr>
              <p:cNvPr id="2877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62" name="Group 18"/>
          <p:cNvGrpSpPr>
            <a:grpSpLocks/>
          </p:cNvGrpSpPr>
          <p:nvPr/>
        </p:nvGrpSpPr>
        <p:grpSpPr bwMode="auto">
          <a:xfrm>
            <a:off x="1981200" y="3187844"/>
            <a:ext cx="5311775" cy="688975"/>
            <a:chOff x="720" y="1392"/>
            <a:chExt cx="4058" cy="480"/>
          </a:xfrm>
        </p:grpSpPr>
        <p:sp>
          <p:nvSpPr>
            <p:cNvPr id="287763"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764" name="Group 20"/>
            <p:cNvGrpSpPr>
              <a:grpSpLocks/>
            </p:cNvGrpSpPr>
            <p:nvPr/>
          </p:nvGrpSpPr>
          <p:grpSpPr bwMode="auto">
            <a:xfrm>
              <a:off x="730" y="1407"/>
              <a:ext cx="4043" cy="444"/>
              <a:chOff x="744" y="1407"/>
              <a:chExt cx="3988" cy="444"/>
            </a:xfrm>
          </p:grpSpPr>
          <p:sp>
            <p:nvSpPr>
              <p:cNvPr id="287765"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766"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7767" name="Text Box 23"/>
          <p:cNvSpPr txBox="1">
            <a:spLocks noChangeArrowheads="1"/>
          </p:cNvSpPr>
          <p:nvPr/>
        </p:nvSpPr>
        <p:spPr bwMode="white">
          <a:xfrm>
            <a:off x="2447925" y="3302144"/>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vi-VN" altLang="en-US" sz="2400" b="1" dirty="0" smtClean="0">
                <a:solidFill>
                  <a:schemeClr val="bg1"/>
                </a:solidFill>
                <a:cs typeface="Arial" panose="020B0604020202020204" pitchFamily="34" charset="0"/>
              </a:rPr>
              <a:t>Khái niệm mẫu hỏi</a:t>
            </a:r>
            <a:endParaRPr lang="en-US" altLang="en-US" sz="2400" b="1" dirty="0">
              <a:solidFill>
                <a:schemeClr val="bg1"/>
              </a:solidFill>
              <a:cs typeface="Arial" panose="020B0604020202020204" pitchFamily="34" charset="0"/>
            </a:endParaRPr>
          </a:p>
        </p:txBody>
      </p:sp>
      <p:sp>
        <p:nvSpPr>
          <p:cNvPr id="287768" name="Text Box 24"/>
          <p:cNvSpPr txBox="1">
            <a:spLocks noChangeArrowheads="1"/>
          </p:cNvSpPr>
          <p:nvPr/>
        </p:nvSpPr>
        <p:spPr bwMode="white">
          <a:xfrm>
            <a:off x="2459038" y="4159394"/>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vi-VN" altLang="en-US" sz="2400" b="1" dirty="0" smtClean="0">
                <a:solidFill>
                  <a:schemeClr val="bg1"/>
                </a:solidFill>
                <a:cs typeface="Arial" panose="020B0604020202020204" pitchFamily="34" charset="0"/>
              </a:rPr>
              <a:t>Cách tạo mẫu hỏi</a:t>
            </a:r>
            <a:endParaRPr lang="en-US" altLang="en-US" sz="2400" b="1" dirty="0">
              <a:solidFill>
                <a:schemeClr val="bg1"/>
              </a:solidFill>
              <a:cs typeface="Arial" panose="020B0604020202020204" pitchFamily="34" charset="0"/>
            </a:endParaRPr>
          </a:p>
        </p:txBody>
      </p:sp>
      <p:sp>
        <p:nvSpPr>
          <p:cNvPr id="287769" name="Text Box 25"/>
          <p:cNvSpPr txBox="1">
            <a:spLocks noChangeArrowheads="1"/>
          </p:cNvSpPr>
          <p:nvPr/>
        </p:nvSpPr>
        <p:spPr bwMode="white">
          <a:xfrm>
            <a:off x="2459038" y="501823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lgn="l">
              <a:defRPr>
                <a:solidFill>
                  <a:schemeClr val="tx1"/>
                </a:solidFill>
                <a:latin typeface="Arial" panose="020B0604020202020204" pitchFamily="34" charset="0"/>
              </a:defRPr>
            </a:lvl1pPr>
            <a:lvl2pPr marL="914400" indent="-457200" algn="l">
              <a:defRPr>
                <a:solidFill>
                  <a:schemeClr val="tx1"/>
                </a:solidFill>
                <a:latin typeface="Arial" panose="020B0604020202020204" pitchFamily="34" charset="0"/>
              </a:defRPr>
            </a:lvl2pPr>
            <a:lvl3pPr marL="1371600" indent="-457200" algn="l">
              <a:defRPr>
                <a:solidFill>
                  <a:schemeClr val="tx1"/>
                </a:solidFill>
                <a:latin typeface="Arial" panose="020B0604020202020204" pitchFamily="34" charset="0"/>
              </a:defRPr>
            </a:lvl3pPr>
            <a:lvl4pPr marL="1828800" indent="-457200" algn="l">
              <a:defRPr>
                <a:solidFill>
                  <a:schemeClr val="tx1"/>
                </a:solidFill>
                <a:latin typeface="Arial" panose="020B0604020202020204" pitchFamily="34" charset="0"/>
              </a:defRPr>
            </a:lvl4pPr>
            <a:lvl5pPr marL="2286000" indent="-457200" algn="l">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vi-VN" altLang="en-US" sz="2400" b="1" dirty="0" smtClean="0">
                <a:solidFill>
                  <a:schemeClr val="bg1"/>
                </a:solidFill>
                <a:cs typeface="Arial" panose="020B0604020202020204" pitchFamily="34" charset="0"/>
              </a:rPr>
              <a:t>Ví dụ áp dụng</a:t>
            </a:r>
            <a:endParaRPr lang="en-US" altLang="en-US" sz="2400" b="1" dirty="0">
              <a:solidFill>
                <a:schemeClr val="bg1"/>
              </a:solidFill>
              <a:cs typeface="Arial" panose="020B0604020202020204" pitchFamily="34" charset="0"/>
            </a:endParaRPr>
          </a:p>
        </p:txBody>
      </p:sp>
      <p:pic>
        <p:nvPicPr>
          <p:cNvPr id="287772"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97050" y="489123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3" name="Picture 29"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97050" y="404033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287774"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1785938" y="3183082"/>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287776" name="Text Box 32"/>
          <p:cNvSpPr txBox="1">
            <a:spLocks noChangeArrowheads="1"/>
          </p:cNvSpPr>
          <p:nvPr/>
        </p:nvSpPr>
        <p:spPr bwMode="white">
          <a:xfrm>
            <a:off x="2106613" y="327991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bg1"/>
                </a:solidFill>
                <a:cs typeface="Arial" panose="020B0604020202020204" pitchFamily="34" charset="0"/>
              </a:rPr>
              <a:t>1</a:t>
            </a:r>
          </a:p>
        </p:txBody>
      </p:sp>
      <p:sp>
        <p:nvSpPr>
          <p:cNvPr id="287777" name="Text Box 33"/>
          <p:cNvSpPr txBox="1">
            <a:spLocks noChangeArrowheads="1"/>
          </p:cNvSpPr>
          <p:nvPr/>
        </p:nvSpPr>
        <p:spPr bwMode="white">
          <a:xfrm>
            <a:off x="2119313" y="4138757"/>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bg1"/>
                </a:solidFill>
                <a:cs typeface="Arial" panose="020B0604020202020204" pitchFamily="34" charset="0"/>
              </a:rPr>
              <a:t>2</a:t>
            </a:r>
          </a:p>
        </p:txBody>
      </p:sp>
      <p:sp>
        <p:nvSpPr>
          <p:cNvPr id="287778" name="Text Box 34"/>
          <p:cNvSpPr txBox="1">
            <a:spLocks noChangeArrowheads="1"/>
          </p:cNvSpPr>
          <p:nvPr/>
        </p:nvSpPr>
        <p:spPr bwMode="white">
          <a:xfrm>
            <a:off x="2119313" y="502616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chemeClr val="bg1"/>
                </a:solidFill>
                <a:cs typeface="Arial" panose="020B0604020202020204" pitchFamily="34" charset="0"/>
              </a:rPr>
              <a:t>3</a:t>
            </a:r>
          </a:p>
        </p:txBody>
      </p:sp>
      <p:sp>
        <p:nvSpPr>
          <p:cNvPr id="2" name="TextBox 1"/>
          <p:cNvSpPr txBox="1"/>
          <p:nvPr/>
        </p:nvSpPr>
        <p:spPr>
          <a:xfrm>
            <a:off x="760413" y="1079245"/>
            <a:ext cx="7924800" cy="1754326"/>
          </a:xfrm>
          <a:prstGeom prst="rect">
            <a:avLst/>
          </a:prstGeom>
          <a:noFill/>
        </p:spPr>
        <p:txBody>
          <a:bodyPr wrap="square" rtlCol="0">
            <a:spAutoFit/>
          </a:bodyPr>
          <a:lstStyle/>
          <a:p>
            <a:pPr algn="just"/>
            <a:r>
              <a:rPr lang="nl-NL" sz="2800" i="1" dirty="0" smtClean="0"/>
              <a:t>Giúp các em học sinh nắm được khái niệm mẫu hỏi. Biết vận dụng một số hàm, các phép toán, các biểu thức để xây dựng mẫu hỏi.</a:t>
            </a:r>
            <a:endParaRPr lang="en-US" altLang="en-US" sz="2800" b="1" i="1" dirty="0">
              <a:solidFill>
                <a:srgbClr val="000000"/>
              </a:solidFill>
              <a:cs typeface="Arial" panose="020B0604020202020204" pitchFamily="34" charset="0"/>
            </a:endParaRPr>
          </a:p>
          <a:p>
            <a:endParaRPr lang="en-US" sz="2400"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vi-VN" altLang="en-US" dirty="0" smtClean="0"/>
              <a:t>I. Khái niệm</a:t>
            </a:r>
            <a:endParaRPr lang="en-US" altLang="en-US" dirty="0"/>
          </a:p>
        </p:txBody>
      </p:sp>
      <p:sp>
        <p:nvSpPr>
          <p:cNvPr id="288803" name="Text Box 9"/>
          <p:cNvSpPr txBox="1">
            <a:spLocks noChangeArrowheads="1"/>
          </p:cNvSpPr>
          <p:nvPr/>
        </p:nvSpPr>
        <p:spPr bwMode="gray">
          <a:xfrm>
            <a:off x="838200" y="1063428"/>
            <a:ext cx="5867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vi-VN" altLang="en-US" sz="3000" b="1" dirty="0" smtClean="0">
                <a:solidFill>
                  <a:srgbClr val="000000"/>
                </a:solidFill>
                <a:cs typeface="Arial" panose="020B0604020202020204" pitchFamily="34" charset="0"/>
              </a:rPr>
              <a:t>1. Mẫu hỏi</a:t>
            </a:r>
            <a:endParaRPr lang="en-US" altLang="en-US" sz="3000" b="1" dirty="0">
              <a:solidFill>
                <a:srgbClr val="000000"/>
              </a:solidFill>
              <a:cs typeface="Arial" panose="020B0604020202020204" pitchFamily="34" charset="0"/>
            </a:endParaRPr>
          </a:p>
        </p:txBody>
      </p:sp>
      <p:sp>
        <p:nvSpPr>
          <p:cNvPr id="2" name="TextBox 1"/>
          <p:cNvSpPr txBox="1"/>
          <p:nvPr/>
        </p:nvSpPr>
        <p:spPr>
          <a:xfrm>
            <a:off x="990600" y="1752600"/>
            <a:ext cx="7696200" cy="5016758"/>
          </a:xfrm>
          <a:prstGeom prst="rect">
            <a:avLst/>
          </a:prstGeom>
          <a:noFill/>
        </p:spPr>
        <p:txBody>
          <a:bodyPr wrap="square" rtlCol="0">
            <a:spAutoFit/>
          </a:bodyPr>
          <a:lstStyle/>
          <a:p>
            <a:pPr algn="just"/>
            <a:r>
              <a:rPr lang="en-US" altLang="en-US" sz="4000" dirty="0" smtClean="0">
                <a:latin typeface="Times New Roman" panose="02020603050405020304" pitchFamily="18" charset="0"/>
                <a:cs typeface="Times New Roman" panose="02020603050405020304" pitchFamily="18" charset="0"/>
              </a:rPr>
              <a:t>Là một loại đối tượng của ACCESS dùng để sắp xếp, tìm kiếm, kết xuất và thống kê, tính toán dữ liệu từ một/ nhiều bảng và mẫu hỏi khác.</a:t>
            </a:r>
            <a:endParaRPr lang="vi-VN" altLang="en-US" sz="4000" dirty="0" smtClean="0">
              <a:latin typeface="Times New Roman" panose="02020603050405020304" pitchFamily="18" charset="0"/>
              <a:cs typeface="Times New Roman" panose="02020603050405020304" pitchFamily="18" charset="0"/>
            </a:endParaRPr>
          </a:p>
          <a:p>
            <a:pPr algn="just"/>
            <a:r>
              <a:rPr lang="vi-VN" altLang="en-US" sz="4000" b="1" dirty="0" smtClean="0">
                <a:latin typeface="Times New Roman" panose="02020603050405020304" pitchFamily="18" charset="0"/>
                <a:cs typeface="Times New Roman" panose="02020603050405020304" pitchFamily="18" charset="0"/>
              </a:rPr>
              <a:t>Có 2 chế độ làm việc với mẫu hỏi:</a:t>
            </a:r>
          </a:p>
          <a:p>
            <a:pPr algn="just"/>
            <a:r>
              <a:rPr lang="vi-VN" altLang="en-US" sz="4000" dirty="0" smtClean="0">
                <a:latin typeface="Times New Roman" panose="02020603050405020304" pitchFamily="18" charset="0"/>
                <a:cs typeface="Times New Roman" panose="02020603050405020304" pitchFamily="18" charset="0"/>
              </a:rPr>
              <a:t>- Chế độ thiết kế</a:t>
            </a:r>
          </a:p>
          <a:p>
            <a:pPr algn="just"/>
            <a:r>
              <a:rPr lang="vi-VN" altLang="en-US" sz="4000" dirty="0" smtClean="0">
                <a:latin typeface="Times New Roman" panose="02020603050405020304" pitchFamily="18" charset="0"/>
                <a:cs typeface="Times New Roman" panose="02020603050405020304" pitchFamily="18" charset="0"/>
              </a:rPr>
              <a:t>- Chế độ trang dữ liệu</a:t>
            </a:r>
            <a:endParaRPr lang="en-US" altLang="en-US" sz="4000" dirty="0" smtClean="0">
              <a:latin typeface="Times New Roman" panose="02020603050405020304" pitchFamily="18" charset="0"/>
              <a:cs typeface="Times New Roman" panose="02020603050405020304" pitchFamily="18" charset="0"/>
            </a:endParaRPr>
          </a:p>
          <a:p>
            <a:pPr algn="just"/>
            <a:endParaRPr lang="en-US" sz="4000" dirty="0"/>
          </a:p>
        </p:txBody>
      </p:sp>
    </p:spTree>
    <p:extLst>
      <p:ext uri="{BB962C8B-B14F-4D97-AF65-F5344CB8AC3E}">
        <p14:creationId xmlns:p14="http://schemas.microsoft.com/office/powerpoint/2010/main" val="85776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296</TotalTime>
  <Words>857</Words>
  <Application>Microsoft Office PowerPoint</Application>
  <PresentationFormat>On-screen Show (4:3)</PresentationFormat>
  <Paragraphs>154</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.VnSouthern</vt:lpstr>
      <vt:lpstr>.VnTime</vt:lpstr>
      <vt:lpstr>Arial</vt:lpstr>
      <vt:lpstr>Tahoma</vt:lpstr>
      <vt:lpstr>Times New Roman</vt:lpstr>
      <vt:lpstr>Trebuchet MS</vt:lpstr>
      <vt:lpstr>Wingdings</vt:lpstr>
      <vt:lpstr>Wingdings 3</vt:lpstr>
      <vt:lpstr>Facet</vt:lpstr>
      <vt:lpstr> TRUY VẤN DỮ LIỆU</vt:lpstr>
      <vt:lpstr>Giới thiệu</vt:lpstr>
      <vt:lpstr>Giới thiệu</vt:lpstr>
      <vt:lpstr>Giới thiệu</vt:lpstr>
      <vt:lpstr>Giới thiệu</vt:lpstr>
      <vt:lpstr>Giới thiệu</vt:lpstr>
      <vt:lpstr>Giới thiệu</vt:lpstr>
      <vt:lpstr>Nội dung bài học</vt:lpstr>
      <vt:lpstr>I. Khái niệm</vt:lpstr>
      <vt:lpstr>I. Khái niệm</vt:lpstr>
      <vt:lpstr>I. Khái niệm</vt:lpstr>
      <vt:lpstr>I. Khái niệm</vt:lpstr>
      <vt:lpstr>II. Cách tạo mẫu hỏi</vt:lpstr>
      <vt:lpstr>II. Cách tạo mẫu hỏi</vt:lpstr>
      <vt:lpstr>II. Cách tạo mẫu hỏi</vt:lpstr>
      <vt:lpstr>III. Ví dụ áp dụng</vt:lpstr>
      <vt:lpstr>III. Ví dụ áp dụng</vt:lpstr>
      <vt:lpstr>III. Ví dụ áp dụng</vt:lpstr>
      <vt:lpstr>III. Ví dụ áp dụng</vt:lpstr>
      <vt:lpstr>III. Ví dụ áp dụng</vt:lpstr>
      <vt:lpstr>III. Ví dụ áp dụng</vt:lpstr>
      <vt:lpstr>Bài tập củng cố</vt:lpstr>
      <vt:lpstr>Bài tập củng cố</vt:lpstr>
      <vt:lpstr>PowerPoint Presentation</vt:lpstr>
      <vt:lpstr>Thank You!</vt:lpstr>
    </vt:vector>
  </TitlesOfParts>
  <Company>Guild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KHOAVANG</cp:lastModifiedBy>
  <cp:revision>43</cp:revision>
  <dcterms:created xsi:type="dcterms:W3CDTF">2006-11-01T05:07:47Z</dcterms:created>
  <dcterms:modified xsi:type="dcterms:W3CDTF">2022-03-15T09:41:39Z</dcterms:modified>
</cp:coreProperties>
</file>